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6" r:id="rId2"/>
    <p:sldId id="269" r:id="rId3"/>
    <p:sldId id="271" r:id="rId4"/>
    <p:sldId id="257" r:id="rId5"/>
    <p:sldId id="258" r:id="rId6"/>
    <p:sldId id="286" r:id="rId7"/>
    <p:sldId id="272" r:id="rId8"/>
    <p:sldId id="273" r:id="rId9"/>
    <p:sldId id="282" r:id="rId10"/>
    <p:sldId id="283" r:id="rId11"/>
    <p:sldId id="274" r:id="rId12"/>
    <p:sldId id="275" r:id="rId13"/>
    <p:sldId id="276" r:id="rId14"/>
    <p:sldId id="281" r:id="rId15"/>
    <p:sldId id="279" r:id="rId16"/>
    <p:sldId id="284" r:id="rId17"/>
    <p:sldId id="285" r:id="rId18"/>
    <p:sldId id="287" r:id="rId19"/>
    <p:sldId id="280" r:id="rId20"/>
    <p:sldId id="277" r:id="rId21"/>
    <p:sldId id="278" r:id="rId22"/>
    <p:sldId id="288" r:id="rId23"/>
    <p:sldId id="289" r:id="rId24"/>
    <p:sldId id="290" r:id="rId25"/>
    <p:sldId id="291" r:id="rId26"/>
    <p:sldId id="292" r:id="rId27"/>
    <p:sldId id="263" r:id="rId28"/>
    <p:sldId id="264" r:id="rId29"/>
    <p:sldId id="267" r:id="rId30"/>
    <p:sldId id="265" r:id="rId31"/>
    <p:sldId id="266" r:id="rId32"/>
    <p:sldId id="270" r:id="rId33"/>
    <p:sldId id="268" r:id="rId34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52FB10-EE01-46CA-8915-45242C18FDA8}" v="150" dt="2026-01-31T16:28:01.0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2998" autoAdjust="0"/>
  </p:normalViewPr>
  <p:slideViewPr>
    <p:cSldViewPr>
      <p:cViewPr varScale="1">
        <p:scale>
          <a:sx n="39" d="100"/>
          <a:sy n="39" d="100"/>
        </p:scale>
        <p:origin x="772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40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M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7F2024-80A5-4E43-9260-C2AFD2AE778B}" type="datetimeFigureOut">
              <a:rPr lang="fr-MA" smtClean="0"/>
              <a:t>31/01/2026</a:t>
            </a:fld>
            <a:endParaRPr lang="fr-M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MA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M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M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F00F5-4CEC-4176-9ED4-72DF2EF9C5F3}" type="slidenum">
              <a:rPr lang="fr-MA" smtClean="0"/>
              <a:t>‹N°›</a:t>
            </a:fld>
            <a:endParaRPr lang="fr-MA"/>
          </a:p>
        </p:txBody>
      </p:sp>
    </p:spTree>
    <p:extLst>
      <p:ext uri="{BB962C8B-B14F-4D97-AF65-F5344CB8AC3E}">
        <p14:creationId xmlns:p14="http://schemas.microsoft.com/office/powerpoint/2010/main" val="2798296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M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F00F5-4CEC-4176-9ED4-72DF2EF9C5F3}" type="slidenum">
              <a:rPr lang="fr-MA" smtClean="0"/>
              <a:t>1</a:t>
            </a:fld>
            <a:endParaRPr lang="fr-MA"/>
          </a:p>
        </p:txBody>
      </p:sp>
    </p:spTree>
    <p:extLst>
      <p:ext uri="{BB962C8B-B14F-4D97-AF65-F5344CB8AC3E}">
        <p14:creationId xmlns:p14="http://schemas.microsoft.com/office/powerpoint/2010/main" val="18740462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M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F00F5-4CEC-4176-9ED4-72DF2EF9C5F3}" type="slidenum">
              <a:rPr lang="fr-MA" smtClean="0"/>
              <a:t>13</a:t>
            </a:fld>
            <a:endParaRPr lang="fr-MA"/>
          </a:p>
        </p:txBody>
      </p:sp>
    </p:spTree>
    <p:extLst>
      <p:ext uri="{BB962C8B-B14F-4D97-AF65-F5344CB8AC3E}">
        <p14:creationId xmlns:p14="http://schemas.microsoft.com/office/powerpoint/2010/main" val="24187360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M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F00F5-4CEC-4176-9ED4-72DF2EF9C5F3}" type="slidenum">
              <a:rPr lang="fr-MA" smtClean="0"/>
              <a:t>14</a:t>
            </a:fld>
            <a:endParaRPr lang="fr-MA"/>
          </a:p>
        </p:txBody>
      </p:sp>
    </p:spTree>
    <p:extLst>
      <p:ext uri="{BB962C8B-B14F-4D97-AF65-F5344CB8AC3E}">
        <p14:creationId xmlns:p14="http://schemas.microsoft.com/office/powerpoint/2010/main" val="890624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M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F00F5-4CEC-4176-9ED4-72DF2EF9C5F3}" type="slidenum">
              <a:rPr lang="fr-MA" smtClean="0"/>
              <a:t>15</a:t>
            </a:fld>
            <a:endParaRPr lang="fr-MA"/>
          </a:p>
        </p:txBody>
      </p:sp>
    </p:spTree>
    <p:extLst>
      <p:ext uri="{BB962C8B-B14F-4D97-AF65-F5344CB8AC3E}">
        <p14:creationId xmlns:p14="http://schemas.microsoft.com/office/powerpoint/2010/main" val="23815960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M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F00F5-4CEC-4176-9ED4-72DF2EF9C5F3}" type="slidenum">
              <a:rPr lang="fr-MA" smtClean="0"/>
              <a:t>16</a:t>
            </a:fld>
            <a:endParaRPr lang="fr-MA"/>
          </a:p>
        </p:txBody>
      </p:sp>
    </p:spTree>
    <p:extLst>
      <p:ext uri="{BB962C8B-B14F-4D97-AF65-F5344CB8AC3E}">
        <p14:creationId xmlns:p14="http://schemas.microsoft.com/office/powerpoint/2010/main" val="11296658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M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F00F5-4CEC-4176-9ED4-72DF2EF9C5F3}" type="slidenum">
              <a:rPr lang="fr-MA" smtClean="0"/>
              <a:t>17</a:t>
            </a:fld>
            <a:endParaRPr lang="fr-MA"/>
          </a:p>
        </p:txBody>
      </p:sp>
    </p:spTree>
    <p:extLst>
      <p:ext uri="{BB962C8B-B14F-4D97-AF65-F5344CB8AC3E}">
        <p14:creationId xmlns:p14="http://schemas.microsoft.com/office/powerpoint/2010/main" val="34595024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004DF6-A437-1650-E211-0020A4E491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BACB6036-3691-66D5-A5E1-945839D513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947C5563-1FCF-B987-BBEB-AE2EC329CE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MA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A130DA9-14FC-6E9C-03E8-2988B99382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F00F5-4CEC-4176-9ED4-72DF2EF9C5F3}" type="slidenum">
              <a:rPr lang="fr-MA" smtClean="0"/>
              <a:t>18</a:t>
            </a:fld>
            <a:endParaRPr lang="fr-MA"/>
          </a:p>
        </p:txBody>
      </p:sp>
    </p:spTree>
    <p:extLst>
      <p:ext uri="{BB962C8B-B14F-4D97-AF65-F5344CB8AC3E}">
        <p14:creationId xmlns:p14="http://schemas.microsoft.com/office/powerpoint/2010/main" val="229044630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M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F00F5-4CEC-4176-9ED4-72DF2EF9C5F3}" type="slidenum">
              <a:rPr lang="fr-MA" smtClean="0"/>
              <a:t>19</a:t>
            </a:fld>
            <a:endParaRPr lang="fr-MA"/>
          </a:p>
        </p:txBody>
      </p:sp>
    </p:spTree>
    <p:extLst>
      <p:ext uri="{BB962C8B-B14F-4D97-AF65-F5344CB8AC3E}">
        <p14:creationId xmlns:p14="http://schemas.microsoft.com/office/powerpoint/2010/main" val="150778151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M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F00F5-4CEC-4176-9ED4-72DF2EF9C5F3}" type="slidenum">
              <a:rPr lang="fr-MA" smtClean="0"/>
              <a:t>20</a:t>
            </a:fld>
            <a:endParaRPr lang="fr-MA"/>
          </a:p>
        </p:txBody>
      </p:sp>
    </p:spTree>
    <p:extLst>
      <p:ext uri="{BB962C8B-B14F-4D97-AF65-F5344CB8AC3E}">
        <p14:creationId xmlns:p14="http://schemas.microsoft.com/office/powerpoint/2010/main" val="356244943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M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F00F5-4CEC-4176-9ED4-72DF2EF9C5F3}" type="slidenum">
              <a:rPr lang="fr-MA" smtClean="0"/>
              <a:t>21</a:t>
            </a:fld>
            <a:endParaRPr lang="fr-MA"/>
          </a:p>
        </p:txBody>
      </p:sp>
    </p:spTree>
    <p:extLst>
      <p:ext uri="{BB962C8B-B14F-4D97-AF65-F5344CB8AC3E}">
        <p14:creationId xmlns:p14="http://schemas.microsoft.com/office/powerpoint/2010/main" val="22865785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4558BF-0429-E0C6-C5BE-E3C40CA7E5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CD561CE6-D1BB-4AF5-DA1B-0C30007316C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469FC6AB-BD0C-147A-A6F8-8742209C24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MA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E1A4C4C-1E2D-E77F-BCD6-EE5F02BD900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F00F5-4CEC-4176-9ED4-72DF2EF9C5F3}" type="slidenum">
              <a:rPr lang="fr-MA" smtClean="0"/>
              <a:t>22</a:t>
            </a:fld>
            <a:endParaRPr lang="fr-MA"/>
          </a:p>
        </p:txBody>
      </p:sp>
    </p:spTree>
    <p:extLst>
      <p:ext uri="{BB962C8B-B14F-4D97-AF65-F5344CB8AC3E}">
        <p14:creationId xmlns:p14="http://schemas.microsoft.com/office/powerpoint/2010/main" val="25431682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M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F00F5-4CEC-4176-9ED4-72DF2EF9C5F3}" type="slidenum">
              <a:rPr lang="fr-MA" smtClean="0"/>
              <a:t>5</a:t>
            </a:fld>
            <a:endParaRPr lang="fr-MA"/>
          </a:p>
        </p:txBody>
      </p:sp>
    </p:spTree>
    <p:extLst>
      <p:ext uri="{BB962C8B-B14F-4D97-AF65-F5344CB8AC3E}">
        <p14:creationId xmlns:p14="http://schemas.microsoft.com/office/powerpoint/2010/main" val="105290978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F14C6C-93D2-0375-AC04-A23D1C7D34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E15CD6F2-06E8-CEAB-61BD-06C9BB3BA1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A084C437-D93A-6537-E0AF-652038C2D6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MA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4EB8954-23EA-D871-640B-330ED0A403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F00F5-4CEC-4176-9ED4-72DF2EF9C5F3}" type="slidenum">
              <a:rPr lang="fr-MA" smtClean="0"/>
              <a:t>23</a:t>
            </a:fld>
            <a:endParaRPr lang="fr-MA"/>
          </a:p>
        </p:txBody>
      </p:sp>
    </p:spTree>
    <p:extLst>
      <p:ext uri="{BB962C8B-B14F-4D97-AF65-F5344CB8AC3E}">
        <p14:creationId xmlns:p14="http://schemas.microsoft.com/office/powerpoint/2010/main" val="132090470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3854A6-4538-B511-86A6-D4DF36897A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D2BE3E53-D0E3-65BD-1672-EEE8CCBC8F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5AA18AB1-7145-6485-7DCD-D3B41832856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MA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4B44B2E-0A40-B0FE-EF1B-65D52DF740C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F00F5-4CEC-4176-9ED4-72DF2EF9C5F3}" type="slidenum">
              <a:rPr lang="fr-MA" smtClean="0"/>
              <a:t>24</a:t>
            </a:fld>
            <a:endParaRPr lang="fr-MA"/>
          </a:p>
        </p:txBody>
      </p:sp>
    </p:spTree>
    <p:extLst>
      <p:ext uri="{BB962C8B-B14F-4D97-AF65-F5344CB8AC3E}">
        <p14:creationId xmlns:p14="http://schemas.microsoft.com/office/powerpoint/2010/main" val="422350543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525069-0417-E19D-1A5C-1AEE4137A8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A5F0540C-831D-5C21-0D94-BCB10F9CE8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AB626FD0-FE25-2A1B-CE80-0568252386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MA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1D45992-5B32-1711-05F0-2CE00491DF8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F00F5-4CEC-4176-9ED4-72DF2EF9C5F3}" type="slidenum">
              <a:rPr lang="fr-MA" smtClean="0"/>
              <a:t>25</a:t>
            </a:fld>
            <a:endParaRPr lang="fr-MA"/>
          </a:p>
        </p:txBody>
      </p:sp>
    </p:spTree>
    <p:extLst>
      <p:ext uri="{BB962C8B-B14F-4D97-AF65-F5344CB8AC3E}">
        <p14:creationId xmlns:p14="http://schemas.microsoft.com/office/powerpoint/2010/main" val="322419747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697EF9-7D51-7A2C-757C-02A22F8EB3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1112E29D-D31B-1616-331D-B56B9FEBB9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EEFEF859-7648-2F03-73F4-321E020589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MA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99D101F-6C68-074D-3B31-36D95FEED1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F00F5-4CEC-4176-9ED4-72DF2EF9C5F3}" type="slidenum">
              <a:rPr lang="fr-MA" smtClean="0"/>
              <a:t>26</a:t>
            </a:fld>
            <a:endParaRPr lang="fr-MA"/>
          </a:p>
        </p:txBody>
      </p:sp>
    </p:spTree>
    <p:extLst>
      <p:ext uri="{BB962C8B-B14F-4D97-AF65-F5344CB8AC3E}">
        <p14:creationId xmlns:p14="http://schemas.microsoft.com/office/powerpoint/2010/main" val="39376016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M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F00F5-4CEC-4176-9ED4-72DF2EF9C5F3}" type="slidenum">
              <a:rPr lang="fr-MA" smtClean="0"/>
              <a:t>27</a:t>
            </a:fld>
            <a:endParaRPr lang="fr-MA"/>
          </a:p>
        </p:txBody>
      </p:sp>
    </p:spTree>
    <p:extLst>
      <p:ext uri="{BB962C8B-B14F-4D97-AF65-F5344CB8AC3E}">
        <p14:creationId xmlns:p14="http://schemas.microsoft.com/office/powerpoint/2010/main" val="6251061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14F8A6-D8CE-C182-7409-61ACBD1E6E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8908A8F8-5B55-8C2C-E6BA-0EDABEFF60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A3346BBD-B10C-40D2-9029-08CD31C6AF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MA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79581C3-D312-DB8E-0350-380BB4C9D4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F00F5-4CEC-4176-9ED4-72DF2EF9C5F3}" type="slidenum">
              <a:rPr lang="fr-MA" smtClean="0"/>
              <a:t>6</a:t>
            </a:fld>
            <a:endParaRPr lang="fr-MA"/>
          </a:p>
        </p:txBody>
      </p:sp>
    </p:spTree>
    <p:extLst>
      <p:ext uri="{BB962C8B-B14F-4D97-AF65-F5344CB8AC3E}">
        <p14:creationId xmlns:p14="http://schemas.microsoft.com/office/powerpoint/2010/main" val="26216987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M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F00F5-4CEC-4176-9ED4-72DF2EF9C5F3}" type="slidenum">
              <a:rPr lang="fr-MA" smtClean="0"/>
              <a:t>7</a:t>
            </a:fld>
            <a:endParaRPr lang="fr-MA"/>
          </a:p>
        </p:txBody>
      </p:sp>
    </p:spTree>
    <p:extLst>
      <p:ext uri="{BB962C8B-B14F-4D97-AF65-F5344CB8AC3E}">
        <p14:creationId xmlns:p14="http://schemas.microsoft.com/office/powerpoint/2010/main" val="26583297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M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F00F5-4CEC-4176-9ED4-72DF2EF9C5F3}" type="slidenum">
              <a:rPr lang="fr-MA" smtClean="0"/>
              <a:t>8</a:t>
            </a:fld>
            <a:endParaRPr lang="fr-MA"/>
          </a:p>
        </p:txBody>
      </p:sp>
    </p:spTree>
    <p:extLst>
      <p:ext uri="{BB962C8B-B14F-4D97-AF65-F5344CB8AC3E}">
        <p14:creationId xmlns:p14="http://schemas.microsoft.com/office/powerpoint/2010/main" val="10389595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M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F00F5-4CEC-4176-9ED4-72DF2EF9C5F3}" type="slidenum">
              <a:rPr lang="fr-MA" smtClean="0"/>
              <a:t>9</a:t>
            </a:fld>
            <a:endParaRPr lang="fr-MA"/>
          </a:p>
        </p:txBody>
      </p:sp>
    </p:spTree>
    <p:extLst>
      <p:ext uri="{BB962C8B-B14F-4D97-AF65-F5344CB8AC3E}">
        <p14:creationId xmlns:p14="http://schemas.microsoft.com/office/powerpoint/2010/main" val="29133670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M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F00F5-4CEC-4176-9ED4-72DF2EF9C5F3}" type="slidenum">
              <a:rPr lang="fr-MA" smtClean="0"/>
              <a:t>10</a:t>
            </a:fld>
            <a:endParaRPr lang="fr-MA"/>
          </a:p>
        </p:txBody>
      </p:sp>
    </p:spTree>
    <p:extLst>
      <p:ext uri="{BB962C8B-B14F-4D97-AF65-F5344CB8AC3E}">
        <p14:creationId xmlns:p14="http://schemas.microsoft.com/office/powerpoint/2010/main" val="11360359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M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F00F5-4CEC-4176-9ED4-72DF2EF9C5F3}" type="slidenum">
              <a:rPr lang="fr-MA" smtClean="0"/>
              <a:t>11</a:t>
            </a:fld>
            <a:endParaRPr lang="fr-MA"/>
          </a:p>
        </p:txBody>
      </p:sp>
    </p:spTree>
    <p:extLst>
      <p:ext uri="{BB962C8B-B14F-4D97-AF65-F5344CB8AC3E}">
        <p14:creationId xmlns:p14="http://schemas.microsoft.com/office/powerpoint/2010/main" val="22703472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M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F00F5-4CEC-4176-9ED4-72DF2EF9C5F3}" type="slidenum">
              <a:rPr lang="fr-MA" smtClean="0"/>
              <a:t>12</a:t>
            </a:fld>
            <a:endParaRPr lang="fr-MA"/>
          </a:p>
        </p:txBody>
      </p:sp>
    </p:spTree>
    <p:extLst>
      <p:ext uri="{BB962C8B-B14F-4D97-AF65-F5344CB8AC3E}">
        <p14:creationId xmlns:p14="http://schemas.microsoft.com/office/powerpoint/2010/main" val="37161806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francais.lingolia.com/fr/grammaire/noms/pluriel" TargetMode="External"/><Relationship Id="rId5" Type="http://schemas.openxmlformats.org/officeDocument/2006/relationships/hyperlink" Target="https://francais.lingolia.com/fr/grammaire/noms/genre" TargetMode="External"/><Relationship Id="rId4" Type="http://schemas.openxmlformats.org/officeDocument/2006/relationships/image" Target="../media/image2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sv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sv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dictionnaire.lerobert.com/definition/on" TargetMode="External"/><Relationship Id="rId5" Type="http://schemas.openxmlformats.org/officeDocument/2006/relationships/image" Target="../media/image7.png"/><Relationship Id="rId4" Type="http://schemas.openxmlformats.org/officeDocument/2006/relationships/image" Target="../media/image2.sv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alloprof.qc.ca/fr/eleves/bv/francais/le-groupe-verbal-gv-f1238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s://www.alloprof.qc.ca/fr/eleves/bv/francais/le-mode-du-verbe-f1186#mode-personnel" TargetMode="External"/><Relationship Id="rId12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alloprof.qc.ca/fr/eleves/bv/francais/le-temps-et-l-aspect-f1187" TargetMode="External"/><Relationship Id="rId11" Type="http://schemas.openxmlformats.org/officeDocument/2006/relationships/hyperlink" Target="https://www.alloprof.qc.ca/fr/eleves/bv/francais/la-fonction-sujet-f1245" TargetMode="External"/><Relationship Id="rId5" Type="http://schemas.openxmlformats.org/officeDocument/2006/relationships/hyperlink" Target="https://www.alloprof.qc.ca/fr/eleves/bv/francais/les-classes-de-mots-f1178#les-mots-variables" TargetMode="External"/><Relationship Id="rId10" Type="http://schemas.openxmlformats.org/officeDocument/2006/relationships/hyperlink" Target="https://www.alloprof.qc.ca/fr/eleves/bv/francais/le-pronom-f1182" TargetMode="External"/><Relationship Id="rId4" Type="http://schemas.openxmlformats.org/officeDocument/2006/relationships/image" Target="../media/image2.svg"/><Relationship Id="rId9" Type="http://schemas.openxmlformats.org/officeDocument/2006/relationships/hyperlink" Target="https://www.alloprof.qc.ca/fr/eleves/bv/francais/le-donneur-et-le-receveur-d-accord-f1263#le-receveur" TargetMode="Externa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alloprof.qc.ca/fr/eleves/bv/francais/le-mode-du-verbe-f1186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s://www.alloprof.qc.ca/fr/eleves/bv/francais/le-radical-et-la-terminaison-f1505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alloprof.qc.ca/fr/eleves/bv/francais/les-temps-composes-f1199" TargetMode="External"/><Relationship Id="rId11" Type="http://schemas.openxmlformats.org/officeDocument/2006/relationships/image" Target="../media/image9.png"/><Relationship Id="rId5" Type="http://schemas.openxmlformats.org/officeDocument/2006/relationships/hyperlink" Target="https://www.alloprof.qc.ca/fr/eleves/bv/francais/les-temps-simples-f1188" TargetMode="External"/><Relationship Id="rId10" Type="http://schemas.openxmlformats.org/officeDocument/2006/relationships/hyperlink" Target="https://www.alloprof.qc.ca/fr/eleves/bv/francais/l-infinitif-f1518" TargetMode="External"/><Relationship Id="rId4" Type="http://schemas.openxmlformats.org/officeDocument/2006/relationships/image" Target="../media/image2.svg"/><Relationship Id="rId9" Type="http://schemas.openxmlformats.org/officeDocument/2006/relationships/hyperlink" Target="https://www.alloprof.qc.ca/fr/eleves/bv/francais/accords-dans-la-phrase-f1262#les-traits-grammaticaux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1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2.svg"/><Relationship Id="rId9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3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image" Target="../media/image3.png"/><Relationship Id="rId7" Type="http://schemas.openxmlformats.org/officeDocument/2006/relationships/image" Target="../media/image14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6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3.png"/><Relationship Id="rId7" Type="http://schemas.openxmlformats.org/officeDocument/2006/relationships/image" Target="../media/image17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9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jpeg"/><Relationship Id="rId3" Type="http://schemas.openxmlformats.org/officeDocument/2006/relationships/image" Target="../media/image3.png"/><Relationship Id="rId7" Type="http://schemas.openxmlformats.org/officeDocument/2006/relationships/image" Target="../media/image20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image" Target="../media/image4.svg"/><Relationship Id="rId9" Type="http://schemas.openxmlformats.org/officeDocument/2006/relationships/image" Target="../media/image22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sv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2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DE3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876187" y="0"/>
            <a:ext cx="8535626" cy="10287000"/>
            <a:chOff x="0" y="0"/>
            <a:chExt cx="2248066" cy="270933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248066" cy="2709333"/>
            </a:xfrm>
            <a:custGeom>
              <a:avLst/>
              <a:gdLst/>
              <a:ahLst/>
              <a:cxnLst/>
              <a:rect l="l" t="t" r="r" b="b"/>
              <a:pathLst>
                <a:path w="2248066" h="2709333">
                  <a:moveTo>
                    <a:pt x="0" y="0"/>
                  </a:moveTo>
                  <a:lnTo>
                    <a:pt x="2248066" y="0"/>
                  </a:lnTo>
                  <a:lnTo>
                    <a:pt x="2248066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BAC9C2"/>
            </a:solidFill>
          </p:spPr>
          <p:txBody>
            <a:bodyPr/>
            <a:lstStyle/>
            <a:p>
              <a:endParaRPr lang="fr-MA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248066" cy="273790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028700" y="1028700"/>
            <a:ext cx="16230600" cy="8229600"/>
            <a:chOff x="0" y="0"/>
            <a:chExt cx="4274726" cy="2167467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solidFill>
              <a:srgbClr val="FFFDFA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fr-MA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7858092" y="6626320"/>
            <a:ext cx="2571816" cy="322646"/>
          </a:xfrm>
          <a:custGeom>
            <a:avLst/>
            <a:gdLst/>
            <a:ahLst/>
            <a:cxnLst/>
            <a:rect l="l" t="t" r="r" b="b"/>
            <a:pathLst>
              <a:path w="2571816" h="322646">
                <a:moveTo>
                  <a:pt x="0" y="0"/>
                </a:moveTo>
                <a:lnTo>
                  <a:pt x="2571816" y="0"/>
                </a:lnTo>
                <a:lnTo>
                  <a:pt x="2571816" y="322646"/>
                </a:lnTo>
                <a:lnTo>
                  <a:pt x="0" y="32264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MA"/>
          </a:p>
        </p:txBody>
      </p:sp>
      <p:sp>
        <p:nvSpPr>
          <p:cNvPr id="9" name="Freeform 9"/>
          <p:cNvSpPr/>
          <p:nvPr/>
        </p:nvSpPr>
        <p:spPr>
          <a:xfrm>
            <a:off x="8651445" y="539485"/>
            <a:ext cx="985110" cy="1016530"/>
          </a:xfrm>
          <a:custGeom>
            <a:avLst/>
            <a:gdLst/>
            <a:ahLst/>
            <a:cxnLst/>
            <a:rect l="l" t="t" r="r" b="b"/>
            <a:pathLst>
              <a:path w="985110" h="1016530">
                <a:moveTo>
                  <a:pt x="0" y="0"/>
                </a:moveTo>
                <a:lnTo>
                  <a:pt x="985110" y="0"/>
                </a:lnTo>
                <a:lnTo>
                  <a:pt x="985110" y="1016530"/>
                </a:lnTo>
                <a:lnTo>
                  <a:pt x="0" y="1016530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MA"/>
          </a:p>
        </p:txBody>
      </p:sp>
      <p:sp>
        <p:nvSpPr>
          <p:cNvPr id="10" name="Freeform 10"/>
          <p:cNvSpPr/>
          <p:nvPr/>
        </p:nvSpPr>
        <p:spPr>
          <a:xfrm>
            <a:off x="582194" y="273066"/>
            <a:ext cx="2595628" cy="2790050"/>
          </a:xfrm>
          <a:custGeom>
            <a:avLst/>
            <a:gdLst/>
            <a:ahLst/>
            <a:cxnLst/>
            <a:rect l="l" t="t" r="r" b="b"/>
            <a:pathLst>
              <a:path w="2595628" h="2790050">
                <a:moveTo>
                  <a:pt x="0" y="0"/>
                </a:moveTo>
                <a:lnTo>
                  <a:pt x="2595628" y="0"/>
                </a:lnTo>
                <a:lnTo>
                  <a:pt x="2595628" y="2790050"/>
                </a:lnTo>
                <a:lnTo>
                  <a:pt x="0" y="279005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t="-487" b="-3285"/>
            </a:stretch>
          </a:blipFill>
        </p:spPr>
        <p:txBody>
          <a:bodyPr/>
          <a:lstStyle/>
          <a:p>
            <a:endParaRPr lang="fr-MA"/>
          </a:p>
        </p:txBody>
      </p:sp>
      <p:grpSp>
        <p:nvGrpSpPr>
          <p:cNvPr id="11" name="Group 11"/>
          <p:cNvGrpSpPr/>
          <p:nvPr/>
        </p:nvGrpSpPr>
        <p:grpSpPr>
          <a:xfrm>
            <a:off x="13677999" y="187330"/>
            <a:ext cx="4301510" cy="1682740"/>
            <a:chOff x="0" y="0"/>
            <a:chExt cx="1132908" cy="443191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132908" cy="443191"/>
            </a:xfrm>
            <a:custGeom>
              <a:avLst/>
              <a:gdLst/>
              <a:ahLst/>
              <a:cxnLst/>
              <a:rect l="l" t="t" r="r" b="b"/>
              <a:pathLst>
                <a:path w="1132908" h="443191">
                  <a:moveTo>
                    <a:pt x="10799" y="0"/>
                  </a:moveTo>
                  <a:lnTo>
                    <a:pt x="1122109" y="0"/>
                  </a:lnTo>
                  <a:cubicBezTo>
                    <a:pt x="1128073" y="0"/>
                    <a:pt x="1132908" y="4835"/>
                    <a:pt x="1132908" y="10799"/>
                  </a:cubicBezTo>
                  <a:lnTo>
                    <a:pt x="1132908" y="432392"/>
                  </a:lnTo>
                  <a:cubicBezTo>
                    <a:pt x="1132908" y="438356"/>
                    <a:pt x="1128073" y="443191"/>
                    <a:pt x="1122109" y="443191"/>
                  </a:cubicBezTo>
                  <a:lnTo>
                    <a:pt x="10799" y="443191"/>
                  </a:lnTo>
                  <a:cubicBezTo>
                    <a:pt x="4835" y="443191"/>
                    <a:pt x="0" y="438356"/>
                    <a:pt x="0" y="432392"/>
                  </a:cubicBezTo>
                  <a:lnTo>
                    <a:pt x="0" y="10799"/>
                  </a:lnTo>
                  <a:cubicBezTo>
                    <a:pt x="0" y="4835"/>
                    <a:pt x="4835" y="0"/>
                    <a:pt x="10799" y="0"/>
                  </a:cubicBezTo>
                  <a:close/>
                </a:path>
              </a:pathLst>
            </a:custGeom>
            <a:solidFill>
              <a:srgbClr val="BAC9C2"/>
            </a:solidFill>
          </p:spPr>
          <p:txBody>
            <a:bodyPr/>
            <a:lstStyle/>
            <a:p>
              <a:endParaRPr lang="fr-MA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38100"/>
              <a:ext cx="1132908" cy="48129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502"/>
                </a:lnSpc>
              </a:pPr>
              <a:r>
                <a:rPr lang="en-US" sz="1787" b="1">
                  <a:solidFill>
                    <a:srgbClr val="000000"/>
                  </a:solidFill>
                  <a:latin typeface="Now Medium"/>
                  <a:ea typeface="Now Medium"/>
                  <a:cs typeface="Now Medium"/>
                  <a:sym typeface="Now Medium"/>
                </a:rPr>
                <a:t>CRMEF RABAT</a:t>
              </a:r>
            </a:p>
            <a:p>
              <a:pPr algn="ctr">
                <a:lnSpc>
                  <a:spcPts val="2502"/>
                </a:lnSpc>
              </a:pPr>
              <a:r>
                <a:rPr lang="en-US" sz="1787" b="1">
                  <a:solidFill>
                    <a:srgbClr val="000000"/>
                  </a:solidFill>
                  <a:latin typeface="Now Medium"/>
                  <a:ea typeface="Now Medium"/>
                  <a:cs typeface="Now Medium"/>
                  <a:sym typeface="Now Medium"/>
                </a:rPr>
                <a:t> FILIERE : Secondaire Collégial DEPARTEMENT : Langue française</a:t>
              </a:r>
            </a:p>
            <a:p>
              <a:pPr algn="ctr">
                <a:lnSpc>
                  <a:spcPts val="2502"/>
                </a:lnSpc>
              </a:pPr>
              <a:r>
                <a:rPr lang="en-US" sz="1787" b="1">
                  <a:solidFill>
                    <a:srgbClr val="000000"/>
                  </a:solidFill>
                  <a:latin typeface="Now Medium"/>
                  <a:ea typeface="Now Medium"/>
                  <a:cs typeface="Now Medium"/>
                  <a:sym typeface="Now Medium"/>
                </a:rPr>
                <a:t>Module: Langue </a:t>
              </a:r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3747976" y="7133909"/>
            <a:ext cx="10792049" cy="768050"/>
            <a:chOff x="0" y="0"/>
            <a:chExt cx="2842350" cy="202285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2842350" cy="202285"/>
            </a:xfrm>
            <a:custGeom>
              <a:avLst/>
              <a:gdLst/>
              <a:ahLst/>
              <a:cxnLst/>
              <a:rect l="l" t="t" r="r" b="b"/>
              <a:pathLst>
                <a:path w="2842350" h="202285">
                  <a:moveTo>
                    <a:pt x="0" y="0"/>
                  </a:moveTo>
                  <a:lnTo>
                    <a:pt x="2842350" y="0"/>
                  </a:lnTo>
                  <a:lnTo>
                    <a:pt x="2842350" y="202285"/>
                  </a:lnTo>
                  <a:lnTo>
                    <a:pt x="0" y="202285"/>
                  </a:lnTo>
                  <a:close/>
                </a:path>
              </a:pathLst>
            </a:custGeom>
            <a:solidFill>
              <a:srgbClr val="BAC9C2"/>
            </a:solidFill>
          </p:spPr>
          <p:txBody>
            <a:bodyPr/>
            <a:lstStyle/>
            <a:p>
              <a:endParaRPr lang="fr-MA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38100"/>
              <a:ext cx="2842350" cy="24038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782"/>
                </a:lnSpc>
              </a:pPr>
              <a:r>
                <a:rPr lang="en-US" sz="1987" b="1">
                  <a:solidFill>
                    <a:srgbClr val="000000"/>
                  </a:solidFill>
                  <a:latin typeface="Now Medium"/>
                  <a:ea typeface="Now Medium"/>
                  <a:cs typeface="Now Medium"/>
                  <a:sym typeface="Now Medium"/>
                </a:rPr>
                <a:t>Realiser par : HOURAICH Hiba et LAANAYA Rahma</a:t>
              </a:r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3747976" y="8082935"/>
            <a:ext cx="10792049" cy="768050"/>
            <a:chOff x="0" y="0"/>
            <a:chExt cx="2842350" cy="202285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2842350" cy="202285"/>
            </a:xfrm>
            <a:custGeom>
              <a:avLst/>
              <a:gdLst/>
              <a:ahLst/>
              <a:cxnLst/>
              <a:rect l="l" t="t" r="r" b="b"/>
              <a:pathLst>
                <a:path w="2842350" h="202285">
                  <a:moveTo>
                    <a:pt x="0" y="0"/>
                  </a:moveTo>
                  <a:lnTo>
                    <a:pt x="2842350" y="0"/>
                  </a:lnTo>
                  <a:lnTo>
                    <a:pt x="2842350" y="202285"/>
                  </a:lnTo>
                  <a:lnTo>
                    <a:pt x="0" y="202285"/>
                  </a:lnTo>
                  <a:close/>
                </a:path>
              </a:pathLst>
            </a:custGeom>
            <a:solidFill>
              <a:srgbClr val="BAC9C2"/>
            </a:solidFill>
          </p:spPr>
          <p:txBody>
            <a:bodyPr/>
            <a:lstStyle/>
            <a:p>
              <a:endParaRPr lang="fr-MA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0" y="-38100"/>
              <a:ext cx="2842350" cy="24038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782"/>
                </a:lnSpc>
              </a:pPr>
              <a:r>
                <a:rPr lang="en-US" sz="1987">
                  <a:solidFill>
                    <a:srgbClr val="000000"/>
                  </a:solidFill>
                  <a:latin typeface="Now"/>
                  <a:ea typeface="Now"/>
                  <a:cs typeface="Now"/>
                  <a:sym typeface="Now"/>
                </a:rPr>
                <a:t>Supervisé par : Mme AKKARI</a:t>
              </a:r>
            </a:p>
          </p:txBody>
        </p:sp>
      </p:grpSp>
      <p:sp>
        <p:nvSpPr>
          <p:cNvPr id="20" name="TextBox 20"/>
          <p:cNvSpPr txBox="1"/>
          <p:nvPr/>
        </p:nvSpPr>
        <p:spPr>
          <a:xfrm>
            <a:off x="3113170" y="2968518"/>
            <a:ext cx="12203029" cy="358143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3432"/>
              </a:lnSpc>
            </a:pPr>
            <a:r>
              <a:rPr lang="en-US" sz="14925" b="1" spc="-746" dirty="0">
                <a:solidFill>
                  <a:srgbClr val="6733AC"/>
                </a:solidFill>
                <a:latin typeface="TT Ramillas Bold"/>
                <a:ea typeface="TT Ramillas Bold"/>
                <a:cs typeface="TT Ramillas Bold"/>
                <a:sym typeface="TT Ramillas Bold"/>
              </a:rPr>
              <a:t>Les </a:t>
            </a:r>
            <a:r>
              <a:rPr lang="en-US" sz="14925" b="1" spc="-746" dirty="0" err="1">
                <a:solidFill>
                  <a:srgbClr val="6733AC"/>
                </a:solidFill>
                <a:latin typeface="TT Ramillas Bold"/>
                <a:ea typeface="TT Ramillas Bold"/>
                <a:cs typeface="TT Ramillas Bold"/>
                <a:sym typeface="TT Ramillas Bold"/>
              </a:rPr>
              <a:t>Catégories</a:t>
            </a:r>
            <a:r>
              <a:rPr lang="en-US" sz="14925" b="1" spc="-746" dirty="0">
                <a:solidFill>
                  <a:srgbClr val="6733AC"/>
                </a:solidFill>
                <a:latin typeface="TT Ramillas Bold"/>
                <a:ea typeface="TT Ramillas Bold"/>
                <a:cs typeface="TT Ramillas Bold"/>
                <a:sym typeface="TT Ramillas Bold"/>
              </a:rPr>
              <a:t> </a:t>
            </a:r>
            <a:r>
              <a:rPr lang="en-US" sz="14925" b="1" spc="-746" dirty="0" err="1">
                <a:solidFill>
                  <a:srgbClr val="6733AC"/>
                </a:solidFill>
                <a:latin typeface="TT Ramillas Bold"/>
                <a:ea typeface="TT Ramillas Bold"/>
                <a:cs typeface="TT Ramillas Bold"/>
                <a:sym typeface="TT Ramillas Bold"/>
              </a:rPr>
              <a:t>Grammaticales</a:t>
            </a:r>
            <a:r>
              <a:rPr lang="en-US" sz="14925" b="1" spc="-746" dirty="0">
                <a:solidFill>
                  <a:srgbClr val="6733AC"/>
                </a:solidFill>
                <a:latin typeface="TT Ramillas Bold"/>
                <a:ea typeface="TT Ramillas Bold"/>
                <a:cs typeface="TT Ramillas Bold"/>
                <a:sym typeface="TT Ramillas Bold"/>
              </a:rPr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D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723900"/>
            <a:ext cx="18288000" cy="9753600"/>
            <a:chOff x="0" y="0"/>
            <a:chExt cx="3756942" cy="145049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756942" cy="1450491"/>
            </a:xfrm>
            <a:custGeom>
              <a:avLst/>
              <a:gdLst/>
              <a:ahLst/>
              <a:cxnLst/>
              <a:rect l="l" t="t" r="r" b="b"/>
              <a:pathLst>
                <a:path w="3756942" h="1450491">
                  <a:moveTo>
                    <a:pt x="0" y="0"/>
                  </a:moveTo>
                  <a:lnTo>
                    <a:pt x="3756942" y="0"/>
                  </a:lnTo>
                  <a:lnTo>
                    <a:pt x="3756942" y="1450491"/>
                  </a:lnTo>
                  <a:lnTo>
                    <a:pt x="0" y="1450491"/>
                  </a:lnTo>
                  <a:close/>
                </a:path>
              </a:pathLst>
            </a:custGeom>
            <a:solidFill>
              <a:srgbClr val="BAC9C2"/>
            </a:solidFill>
          </p:spPr>
          <p:txBody>
            <a:bodyPr/>
            <a:lstStyle/>
            <a:p>
              <a:endParaRPr lang="fr-MA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756942" cy="14790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3733800" y="13447"/>
            <a:ext cx="11963400" cy="15369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114"/>
              </a:lnSpc>
            </a:pPr>
            <a:r>
              <a:rPr lang="en-US" sz="4400" b="1" dirty="0">
                <a:solidFill>
                  <a:srgbClr val="000000"/>
                </a:solidFill>
                <a:latin typeface="Now Bold"/>
                <a:ea typeface="Now Bold"/>
                <a:cs typeface="Now Bold"/>
                <a:sym typeface="Now Bold"/>
              </a:rPr>
              <a:t>2. LES DÉTERMINANTS</a:t>
            </a:r>
          </a:p>
          <a:p>
            <a:pPr algn="ctr">
              <a:lnSpc>
                <a:spcPts val="6114"/>
              </a:lnSpc>
            </a:pPr>
            <a:endParaRPr lang="en-US" sz="4367" b="1" dirty="0">
              <a:solidFill>
                <a:srgbClr val="000000"/>
              </a:solidFill>
              <a:latin typeface="Now Bold"/>
              <a:ea typeface="Now Bold"/>
              <a:cs typeface="Now Bold"/>
              <a:sym typeface="Now Bold"/>
            </a:endParaRPr>
          </a:p>
        </p:txBody>
      </p:sp>
      <p:grpSp>
        <p:nvGrpSpPr>
          <p:cNvPr id="7" name="Group 7"/>
          <p:cNvGrpSpPr/>
          <p:nvPr/>
        </p:nvGrpSpPr>
        <p:grpSpPr>
          <a:xfrm>
            <a:off x="76200" y="803896"/>
            <a:ext cx="18175941" cy="9462933"/>
            <a:chOff x="0" y="-28575"/>
            <a:chExt cx="3502373" cy="1321397"/>
          </a:xfrm>
        </p:grpSpPr>
        <p:sp>
          <p:nvSpPr>
            <p:cNvPr id="8" name="Freeform 8"/>
            <p:cNvSpPr/>
            <p:nvPr/>
          </p:nvSpPr>
          <p:spPr>
            <a:xfrm>
              <a:off x="6839" y="0"/>
              <a:ext cx="3474162" cy="1292822"/>
            </a:xfrm>
            <a:custGeom>
              <a:avLst/>
              <a:gdLst/>
              <a:ahLst/>
              <a:cxnLst/>
              <a:rect l="l" t="t" r="r" b="b"/>
              <a:pathLst>
                <a:path w="3502373" h="1292822">
                  <a:moveTo>
                    <a:pt x="0" y="0"/>
                  </a:moveTo>
                  <a:lnTo>
                    <a:pt x="3502373" y="0"/>
                  </a:lnTo>
                  <a:lnTo>
                    <a:pt x="3502373" y="1292822"/>
                  </a:lnTo>
                  <a:lnTo>
                    <a:pt x="0" y="1292822"/>
                  </a:lnTo>
                  <a:close/>
                </a:path>
              </a:pathLst>
            </a:custGeom>
            <a:solidFill>
              <a:srgbClr val="DDE3E0"/>
            </a:solidFill>
          </p:spPr>
          <p:txBody>
            <a:bodyPr/>
            <a:lstStyle/>
            <a:p>
              <a:endParaRPr lang="fr-MA" dirty="0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28575"/>
              <a:ext cx="3502373" cy="132139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sp>
        <p:nvSpPr>
          <p:cNvPr id="11" name="Freeform 11"/>
          <p:cNvSpPr/>
          <p:nvPr/>
        </p:nvSpPr>
        <p:spPr>
          <a:xfrm>
            <a:off x="381000" y="9789448"/>
            <a:ext cx="2571816" cy="322646"/>
          </a:xfrm>
          <a:custGeom>
            <a:avLst/>
            <a:gdLst/>
            <a:ahLst/>
            <a:cxnLst/>
            <a:rect l="l" t="t" r="r" b="b"/>
            <a:pathLst>
              <a:path w="2571816" h="322646">
                <a:moveTo>
                  <a:pt x="0" y="0"/>
                </a:moveTo>
                <a:lnTo>
                  <a:pt x="2571816" y="0"/>
                </a:lnTo>
                <a:lnTo>
                  <a:pt x="2571816" y="322646"/>
                </a:lnTo>
                <a:lnTo>
                  <a:pt x="0" y="32264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MA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F4BE506-56E0-49C4-85D8-DFE2402AA78F}"/>
              </a:ext>
            </a:extLst>
          </p:cNvPr>
          <p:cNvSpPr/>
          <p:nvPr/>
        </p:nvSpPr>
        <p:spPr>
          <a:xfrm>
            <a:off x="228600" y="1365643"/>
            <a:ext cx="8843682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6) Les déterminants démonstratifs </a:t>
            </a:r>
          </a:p>
          <a:p>
            <a:endParaRPr lang="fr-FR" dirty="0"/>
          </a:p>
          <a:p>
            <a:r>
              <a:rPr lang="fr-FR" dirty="0"/>
              <a:t>• 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Ils ont une valeur déictique s’ils permettent au GN de se référer à un élément appartenant à la situation d’énonciation, dans le temps ou l’espace. </a:t>
            </a:r>
          </a:p>
          <a:p>
            <a:endParaRPr lang="fr-F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 : 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 matin, Pierre a oublié ce dossier sur son lit → on ne mentionne pas le dossier mais on peut le désigner avec un geste, par exemple. </a:t>
            </a:r>
          </a:p>
          <a:p>
            <a:endParaRPr lang="fr-F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Ils ont une valeur anaphorique s’ils renvoient à un élément du texte. </a:t>
            </a:r>
          </a:p>
          <a:p>
            <a:endParaRPr lang="fr-F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 : 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 frère, cet idiot, est en retard → on se rapporte au frère, qui a bien été mentionné dans le texte avant</a:t>
            </a:r>
            <a:r>
              <a:rPr lang="fr-FR" dirty="0"/>
              <a:t>.</a:t>
            </a:r>
            <a:endParaRPr lang="en-GB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CB73780-786C-45FE-B414-A2130EAD38E0}"/>
              </a:ext>
            </a:extLst>
          </p:cNvPr>
          <p:cNvSpPr/>
          <p:nvPr/>
        </p:nvSpPr>
        <p:spPr>
          <a:xfrm>
            <a:off x="9108141" y="1365643"/>
            <a:ext cx="8951259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7) Les déterminants possessifs </a:t>
            </a:r>
          </a:p>
          <a:p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Ils varient en genre et en nombre en fonction du nom, de la personne grammaticale, du nombre de possesseurs et de l’initiale du mot.</a:t>
            </a:r>
          </a:p>
          <a:p>
            <a:endParaRPr lang="fr-F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• Ils établissent une relation </a:t>
            </a:r>
            <a:r>
              <a:rPr lang="fr-FR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(lien de famille, possession, etc.) 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entre le possesseur et l’objet possédé. </a:t>
            </a: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E98ECED-E704-401C-B38E-26B9D3951608}"/>
              </a:ext>
            </a:extLst>
          </p:cNvPr>
          <p:cNvSpPr/>
          <p:nvPr/>
        </p:nvSpPr>
        <p:spPr>
          <a:xfrm>
            <a:off x="9291918" y="4761508"/>
            <a:ext cx="8849311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8) Les déterminants indéfinis</a:t>
            </a:r>
          </a:p>
          <a:p>
            <a:r>
              <a:rPr lang="fr-FR" dirty="0"/>
              <a:t> 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 déterminants indéfinis peuvent déterminer :</a:t>
            </a:r>
          </a:p>
          <a:p>
            <a:r>
              <a:rPr lang="fr-F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un nom comptable 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déterminants de nullité : aucun, nul, pas un – déterminants de singularité : quelque, n’importe quel, certain – déterminants de pluralité : quelques, divers, différents… – déterminants de totalité : tous, tout(e) – déterminants distributifs : chaque </a:t>
            </a:r>
          </a:p>
          <a:p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fr-FR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 nom comptable ou massif 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déterminants complexes : beaucoup de, bien des, peu de…</a:t>
            </a:r>
          </a:p>
          <a:p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• </a:t>
            </a:r>
            <a:r>
              <a:rPr lang="fr-FR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l’identité ou la non-identité – 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déterminants identificateurs : tel, même, autre </a:t>
            </a: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39400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D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1" y="779059"/>
            <a:ext cx="18592801" cy="9549696"/>
            <a:chOff x="0" y="-28575"/>
            <a:chExt cx="3756942" cy="1491318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695353" cy="1462743"/>
            </a:xfrm>
            <a:custGeom>
              <a:avLst/>
              <a:gdLst/>
              <a:ahLst/>
              <a:cxnLst/>
              <a:rect l="l" t="t" r="r" b="b"/>
              <a:pathLst>
                <a:path w="3756942" h="1450491">
                  <a:moveTo>
                    <a:pt x="0" y="0"/>
                  </a:moveTo>
                  <a:lnTo>
                    <a:pt x="3756942" y="0"/>
                  </a:lnTo>
                  <a:lnTo>
                    <a:pt x="3756942" y="1450491"/>
                  </a:lnTo>
                  <a:lnTo>
                    <a:pt x="0" y="1450491"/>
                  </a:lnTo>
                  <a:close/>
                </a:path>
              </a:pathLst>
            </a:custGeom>
            <a:solidFill>
              <a:srgbClr val="BAC9C2"/>
            </a:solidFill>
          </p:spPr>
          <p:txBody>
            <a:bodyPr/>
            <a:lstStyle/>
            <a:p>
              <a:endParaRPr lang="fr-MA" dirty="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756942" cy="14790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3657600" y="43997"/>
            <a:ext cx="10561032" cy="7559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114"/>
              </a:lnSpc>
            </a:pPr>
            <a:r>
              <a:rPr lang="en-US" sz="4400" b="1" dirty="0">
                <a:solidFill>
                  <a:srgbClr val="000000"/>
                </a:solidFill>
                <a:latin typeface="Now Bold"/>
                <a:ea typeface="Now Bold"/>
                <a:cs typeface="Now Bold"/>
                <a:sym typeface="Now Bold"/>
              </a:rPr>
              <a:t>3. L’ADJECTIF</a:t>
            </a:r>
            <a:endParaRPr lang="en-US" sz="4367" b="1" dirty="0">
              <a:solidFill>
                <a:srgbClr val="000000"/>
              </a:solidFill>
              <a:latin typeface="Now Bold"/>
              <a:ea typeface="Now Bold"/>
              <a:cs typeface="Now Bold"/>
              <a:sym typeface="Now Bold"/>
            </a:endParaRPr>
          </a:p>
        </p:txBody>
      </p:sp>
      <p:grpSp>
        <p:nvGrpSpPr>
          <p:cNvPr id="7" name="Group 7"/>
          <p:cNvGrpSpPr/>
          <p:nvPr/>
        </p:nvGrpSpPr>
        <p:grpSpPr>
          <a:xfrm>
            <a:off x="0" y="857515"/>
            <a:ext cx="18288000" cy="9471240"/>
            <a:chOff x="0" y="-28575"/>
            <a:chExt cx="3502373" cy="1321397"/>
          </a:xfrm>
        </p:grpSpPr>
        <p:sp>
          <p:nvSpPr>
            <p:cNvPr id="8" name="Freeform 8"/>
            <p:cNvSpPr/>
            <p:nvPr/>
          </p:nvSpPr>
          <p:spPr>
            <a:xfrm>
              <a:off x="68944" y="0"/>
              <a:ext cx="3413714" cy="1040789"/>
            </a:xfrm>
            <a:custGeom>
              <a:avLst/>
              <a:gdLst/>
              <a:ahLst/>
              <a:cxnLst/>
              <a:rect l="l" t="t" r="r" b="b"/>
              <a:pathLst>
                <a:path w="3502373" h="1292822">
                  <a:moveTo>
                    <a:pt x="0" y="0"/>
                  </a:moveTo>
                  <a:lnTo>
                    <a:pt x="3502373" y="0"/>
                  </a:lnTo>
                  <a:lnTo>
                    <a:pt x="3502373" y="1292822"/>
                  </a:lnTo>
                  <a:lnTo>
                    <a:pt x="0" y="1292822"/>
                  </a:lnTo>
                  <a:close/>
                </a:path>
              </a:pathLst>
            </a:custGeom>
            <a:solidFill>
              <a:srgbClr val="DDE3E0"/>
            </a:solidFill>
          </p:spPr>
          <p:txBody>
            <a:bodyPr/>
            <a:lstStyle/>
            <a:p>
              <a:endParaRPr lang="fr-MA" dirty="0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28575"/>
              <a:ext cx="3502373" cy="132139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sp>
        <p:nvSpPr>
          <p:cNvPr id="11" name="Freeform 11"/>
          <p:cNvSpPr/>
          <p:nvPr/>
        </p:nvSpPr>
        <p:spPr>
          <a:xfrm>
            <a:off x="381000" y="9789448"/>
            <a:ext cx="2571816" cy="322646"/>
          </a:xfrm>
          <a:custGeom>
            <a:avLst/>
            <a:gdLst/>
            <a:ahLst/>
            <a:cxnLst/>
            <a:rect l="l" t="t" r="r" b="b"/>
            <a:pathLst>
              <a:path w="2571816" h="322646">
                <a:moveTo>
                  <a:pt x="0" y="0"/>
                </a:moveTo>
                <a:lnTo>
                  <a:pt x="2571816" y="0"/>
                </a:lnTo>
                <a:lnTo>
                  <a:pt x="2571816" y="322646"/>
                </a:lnTo>
                <a:lnTo>
                  <a:pt x="0" y="32264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MA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7DC02EF-0739-43D0-806B-EE2A6A7D5484}"/>
              </a:ext>
            </a:extLst>
          </p:cNvPr>
          <p:cNvSpPr/>
          <p:nvPr/>
        </p:nvSpPr>
        <p:spPr>
          <a:xfrm>
            <a:off x="609600" y="1209783"/>
            <a:ext cx="173736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 adjectifs sont des mots qui accompagnent un nom et en précisent le sens en ajoutant une information. Leurs terminaisons varient selon </a:t>
            </a:r>
            <a:r>
              <a:rPr lang="fr-FR" sz="2800" dirty="0">
                <a:solidFill>
                  <a:srgbClr val="0F578A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le genre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(masculin ou féminin) et </a:t>
            </a:r>
            <a:r>
              <a:rPr lang="fr-FR" sz="2800" dirty="0">
                <a:solidFill>
                  <a:srgbClr val="0F578A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le nombre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(singulier ou pluriel) du nom auquel ils se rapportent.</a:t>
            </a: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ectangle 6">
            <a:extLst>
              <a:ext uri="{FF2B5EF4-FFF2-40B4-BE49-F238E27FC236}">
                <a16:creationId xmlns:a16="http://schemas.microsoft.com/office/drawing/2014/main" id="{4CE679C5-4022-4A59-9518-1707631C34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741" y="2579795"/>
            <a:ext cx="17777316" cy="7026872"/>
          </a:xfrm>
          <a:prstGeom prst="rect">
            <a:avLst/>
          </a:prstGeom>
          <a:solidFill>
            <a:srgbClr val="FAFA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7610" tIns="47610" rIns="0" bIns="114264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0F578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Les types </a:t>
            </a:r>
            <a:r>
              <a:rPr kumimoji="0" lang="en-US" altLang="en-US" sz="3200" b="1" i="0" u="none" strike="noStrike" cap="none" normalizeH="0" baseline="0" dirty="0" err="1">
                <a:ln>
                  <a:noFill/>
                </a:ln>
                <a:solidFill>
                  <a:srgbClr val="0F578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d’adjectifs</a:t>
            </a:r>
            <a:endParaRPr kumimoji="0" lang="en-US" altLang="en-US" sz="3200" b="1" i="0" u="none" strike="noStrike" cap="none" normalizeH="0" baseline="0" dirty="0">
              <a:ln>
                <a:noFill/>
              </a:ln>
              <a:solidFill>
                <a:srgbClr val="0F578A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3200" b="1" i="0" u="none" strike="noStrike" cap="none" normalizeH="0" baseline="0" dirty="0">
              <a:ln>
                <a:noFill/>
              </a:ln>
              <a:solidFill>
                <a:srgbClr val="0F578A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grammaire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traditionnelle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on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classifiait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les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adjectifs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nombreuses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catégories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les </a:t>
            </a:r>
            <a:r>
              <a:rPr kumimoji="0" lang="en-US" altLang="en-US" sz="2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adjectifs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qualificatifs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possessifs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démonstratifs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exclamatifs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indéfinis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etc.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grammaire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moderne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seuls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les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adjectifs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qualificatifs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sont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considérés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comme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véritables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adjectifs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Le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terme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 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qualificatif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»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n’est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donc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plus indispensable et on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parle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simplement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d’adjectifs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Les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autres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types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d’adjectifs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possessifs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démonstratifs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interrogatifs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… )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entrent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désormais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dans la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catégorie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des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déterminants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car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ils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ne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décrivent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pas le nom,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mais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servent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à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l’identifier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à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marquer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l’appartenance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à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préciser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quantité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2800" b="0" i="1" u="none" strike="noStrike" cap="none" normalizeH="0" baseline="0" dirty="0" err="1">
                <a:ln>
                  <a:noFill/>
                </a:ln>
                <a:solidFill>
                  <a:srgbClr val="006C7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Exemple</a:t>
            </a:r>
            <a:r>
              <a:rPr kumimoji="0" lang="en-US" altLang="en-US" sz="2800" b="0" i="1" u="none" strike="noStrike" cap="none" normalizeH="0" baseline="0" dirty="0">
                <a:ln>
                  <a:noFill/>
                </a:ln>
                <a:solidFill>
                  <a:srgbClr val="006C7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6C7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L’imagination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6C7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6C7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est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6C7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sz="2800" b="0" i="0" u="sng" strike="noStrike" cap="none" normalizeH="0" baseline="0" dirty="0" err="1">
                <a:ln>
                  <a:noFill/>
                </a:ln>
                <a:solidFill>
                  <a:srgbClr val="006C7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infinie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6C7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0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 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0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infinie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0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»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0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est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0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0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simplement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0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un </a:t>
            </a:r>
            <a:r>
              <a:rPr kumimoji="0" lang="en-US" altLang="en-US" sz="2800" b="0" i="1" u="none" strike="noStrike" cap="none" normalizeH="0" baseline="0" dirty="0" err="1">
                <a:ln>
                  <a:noFill/>
                </a:ln>
                <a:solidFill>
                  <a:srgbClr val="2020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adjectif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0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autrefois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0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appelé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0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sz="2800" b="0" i="1" u="none" strike="noStrike" cap="none" normalizeH="0" baseline="0" dirty="0" err="1">
                <a:ln>
                  <a:noFill/>
                </a:ln>
                <a:solidFill>
                  <a:srgbClr val="2020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adjectif</a:t>
            </a:r>
            <a:r>
              <a:rPr kumimoji="0" lang="en-US" altLang="en-US" sz="2800" b="0" i="1" u="none" strike="noStrike" cap="none" normalizeH="0" baseline="0" dirty="0">
                <a:ln>
                  <a:noFill/>
                </a:ln>
                <a:solidFill>
                  <a:srgbClr val="2020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1" u="none" strike="noStrike" cap="none" normalizeH="0" baseline="0" dirty="0" err="1">
                <a:ln>
                  <a:noFill/>
                </a:ln>
                <a:solidFill>
                  <a:srgbClr val="2020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qualificatif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rgbClr val="20202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sng" strike="noStrike" cap="none" normalizeH="0" baseline="0" dirty="0">
                <a:ln>
                  <a:noFill/>
                </a:ln>
                <a:solidFill>
                  <a:srgbClr val="006C7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6C7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6C7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créativité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6C7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6C7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est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6C7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6C7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surprenante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6C7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0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 ta »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0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est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0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un </a:t>
            </a:r>
            <a:r>
              <a:rPr kumimoji="0" lang="en-US" altLang="en-US" sz="2800" b="0" i="1" u="none" strike="noStrike" cap="none" normalizeH="0" baseline="0" dirty="0" err="1">
                <a:ln>
                  <a:noFill/>
                </a:ln>
                <a:solidFill>
                  <a:srgbClr val="2020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déterminant</a:t>
            </a:r>
            <a:r>
              <a:rPr kumimoji="0" lang="en-US" altLang="en-US" sz="2800" b="0" i="1" u="none" strike="noStrike" cap="none" normalizeH="0" baseline="0" dirty="0">
                <a:ln>
                  <a:noFill/>
                </a:ln>
                <a:solidFill>
                  <a:srgbClr val="2020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1" u="none" strike="noStrike" cap="none" normalizeH="0" baseline="0" dirty="0" err="1">
                <a:ln>
                  <a:noFill/>
                </a:ln>
                <a:solidFill>
                  <a:srgbClr val="2020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possessif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0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autrefois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0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appelé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0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sz="2800" b="0" i="1" u="none" strike="noStrike" cap="none" normalizeH="0" baseline="0" dirty="0" err="1">
                <a:ln>
                  <a:noFill/>
                </a:ln>
                <a:solidFill>
                  <a:srgbClr val="2020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adjectif</a:t>
            </a:r>
            <a:r>
              <a:rPr kumimoji="0" lang="en-US" altLang="en-US" sz="2800" b="0" i="1" u="none" strike="noStrike" cap="none" normalizeH="0" baseline="0" dirty="0">
                <a:ln>
                  <a:noFill/>
                </a:ln>
                <a:solidFill>
                  <a:srgbClr val="2020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1" u="none" strike="noStrike" cap="none" normalizeH="0" baseline="0" dirty="0" err="1">
                <a:ln>
                  <a:noFill/>
                </a:ln>
                <a:solidFill>
                  <a:srgbClr val="2020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possessif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rgbClr val="20202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6986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D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617718"/>
            <a:ext cx="18973800" cy="10240783"/>
            <a:chOff x="0" y="-28575"/>
            <a:chExt cx="3756942" cy="153622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621149" cy="1507645"/>
            </a:xfrm>
            <a:custGeom>
              <a:avLst/>
              <a:gdLst/>
              <a:ahLst/>
              <a:cxnLst/>
              <a:rect l="l" t="t" r="r" b="b"/>
              <a:pathLst>
                <a:path w="3756942" h="1450491">
                  <a:moveTo>
                    <a:pt x="0" y="0"/>
                  </a:moveTo>
                  <a:lnTo>
                    <a:pt x="3756942" y="0"/>
                  </a:lnTo>
                  <a:lnTo>
                    <a:pt x="3756942" y="1450491"/>
                  </a:lnTo>
                  <a:lnTo>
                    <a:pt x="0" y="1450491"/>
                  </a:lnTo>
                  <a:close/>
                </a:path>
              </a:pathLst>
            </a:custGeom>
            <a:solidFill>
              <a:srgbClr val="BAC9C2"/>
            </a:solidFill>
          </p:spPr>
          <p:txBody>
            <a:bodyPr/>
            <a:lstStyle/>
            <a:p>
              <a:endParaRPr lang="fr-MA" dirty="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756942" cy="14790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3863484" y="52229"/>
            <a:ext cx="10561032" cy="7559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114"/>
              </a:lnSpc>
            </a:pPr>
            <a:r>
              <a:rPr lang="en-US" sz="4400" b="1" dirty="0">
                <a:solidFill>
                  <a:srgbClr val="000000"/>
                </a:solidFill>
                <a:latin typeface="Now Bold"/>
                <a:ea typeface="Now Bold"/>
                <a:cs typeface="Now Bold"/>
                <a:sym typeface="Now Bold"/>
              </a:rPr>
              <a:t>3. L’ADJECTIF</a:t>
            </a:r>
            <a:endParaRPr lang="en-US" sz="4367" b="1" dirty="0">
              <a:solidFill>
                <a:srgbClr val="000000"/>
              </a:solidFill>
              <a:latin typeface="Now Bold"/>
              <a:ea typeface="Now Bold"/>
              <a:cs typeface="Now Bold"/>
              <a:sym typeface="Now Bold"/>
            </a:endParaRPr>
          </a:p>
        </p:txBody>
      </p:sp>
      <p:grpSp>
        <p:nvGrpSpPr>
          <p:cNvPr id="7" name="Group 7"/>
          <p:cNvGrpSpPr/>
          <p:nvPr/>
        </p:nvGrpSpPr>
        <p:grpSpPr>
          <a:xfrm>
            <a:off x="228600" y="808205"/>
            <a:ext cx="17830800" cy="9303890"/>
            <a:chOff x="0" y="-28575"/>
            <a:chExt cx="3520238" cy="1321397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3520238" cy="1292822"/>
            </a:xfrm>
            <a:custGeom>
              <a:avLst/>
              <a:gdLst/>
              <a:ahLst/>
              <a:cxnLst/>
              <a:rect l="l" t="t" r="r" b="b"/>
              <a:pathLst>
                <a:path w="3502373" h="1292822">
                  <a:moveTo>
                    <a:pt x="0" y="0"/>
                  </a:moveTo>
                  <a:lnTo>
                    <a:pt x="3502373" y="0"/>
                  </a:lnTo>
                  <a:lnTo>
                    <a:pt x="3502373" y="1292822"/>
                  </a:lnTo>
                  <a:lnTo>
                    <a:pt x="0" y="1292822"/>
                  </a:lnTo>
                  <a:close/>
                </a:path>
              </a:pathLst>
            </a:custGeom>
            <a:solidFill>
              <a:srgbClr val="DDE3E0"/>
            </a:solidFill>
          </p:spPr>
          <p:txBody>
            <a:bodyPr/>
            <a:lstStyle/>
            <a:p>
              <a:endParaRPr lang="fr-MA" dirty="0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28575"/>
              <a:ext cx="3502373" cy="132139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sp>
        <p:nvSpPr>
          <p:cNvPr id="11" name="Freeform 11"/>
          <p:cNvSpPr/>
          <p:nvPr/>
        </p:nvSpPr>
        <p:spPr>
          <a:xfrm>
            <a:off x="419100" y="10141259"/>
            <a:ext cx="2571816" cy="322646"/>
          </a:xfrm>
          <a:custGeom>
            <a:avLst/>
            <a:gdLst/>
            <a:ahLst/>
            <a:cxnLst/>
            <a:rect l="l" t="t" r="r" b="b"/>
            <a:pathLst>
              <a:path w="2571816" h="322646">
                <a:moveTo>
                  <a:pt x="0" y="0"/>
                </a:moveTo>
                <a:lnTo>
                  <a:pt x="2571816" y="0"/>
                </a:lnTo>
                <a:lnTo>
                  <a:pt x="2571816" y="322646"/>
                </a:lnTo>
                <a:lnTo>
                  <a:pt x="0" y="32264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MA"/>
          </a:p>
        </p:txBody>
      </p:sp>
      <p:sp>
        <p:nvSpPr>
          <p:cNvPr id="15" name="Rectangle 4">
            <a:extLst>
              <a:ext uri="{FF2B5EF4-FFF2-40B4-BE49-F238E27FC236}">
                <a16:creationId xmlns:a16="http://schemas.microsoft.com/office/drawing/2014/main" id="{B5701EA0-2D4A-4D22-9C81-B22C6F0184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" y="1230088"/>
            <a:ext cx="17449800" cy="8635041"/>
          </a:xfrm>
          <a:prstGeom prst="rect">
            <a:avLst/>
          </a:prstGeom>
          <a:solidFill>
            <a:srgbClr val="FAFA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761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 </a:t>
            </a:r>
            <a:r>
              <a:rPr lang="en-US" altLang="en-US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valeurs</a:t>
            </a:r>
            <a:r>
              <a:rPr lang="en-US" altLang="en-US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altLang="en-US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qualifiants</a:t>
            </a:r>
            <a:r>
              <a:rPr lang="en-US" altLang="en-US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lang="en-US" altLang="en-US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classifiants</a:t>
            </a:r>
            <a:endParaRPr lang="en-US" altLang="en-US" sz="32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32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grammaire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moderne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on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catégorise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les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adjectifs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selon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deux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valeurs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principales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US" altLang="en-US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 </a:t>
            </a:r>
            <a:r>
              <a:rPr lang="en-US" alt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adjectifs</a:t>
            </a:r>
            <a:r>
              <a:rPr lang="en-US" altLang="en-US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qualifiants</a:t>
            </a:r>
            <a:r>
              <a:rPr lang="en-US" altLang="en-US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: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ils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décrivent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qualité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caractéristique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état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 nom et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peuvent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être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modifiés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par un 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adverbe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comparatif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/superlative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8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US" altLang="en-US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 </a:t>
            </a:r>
            <a:r>
              <a:rPr lang="en-US" alt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adjectifs</a:t>
            </a:r>
            <a:r>
              <a:rPr lang="en-US" altLang="en-US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classifiants</a:t>
            </a:r>
            <a:r>
              <a:rPr lang="en-US" altLang="en-US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: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ils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indiquent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relation avec un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domaine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catégorie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un type,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ils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ne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décrivent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donc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pas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qualité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mais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appartenance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Ils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ne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peuvent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pas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être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modifiés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par un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adverbe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comparatif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superlatif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Exemples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une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élection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présidentielle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 transport 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scolaire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l’énergie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nucléaire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ne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dirait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pas 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très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présidentielle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très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scolaire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très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nucléaire</a:t>
            </a:r>
            <a:endParaRPr lang="en-US" altLang="en-US" sz="2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Parfois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un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même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adjectif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peut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être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qualifiant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classifiant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Dans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cas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son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sens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change :</a:t>
            </a: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Exemple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marL="457200" marR="0" lvl="1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marque 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française</a:t>
            </a:r>
            <a:endParaRPr lang="en-US" altLang="en-US" sz="2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 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marque 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très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française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»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incorpore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fortement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les codes et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stéréotypes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français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dans son image</a:t>
            </a: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équipe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française</a:t>
            </a:r>
            <a:endParaRPr lang="en-US" altLang="en-US" sz="2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l’équipe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catégorisée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selon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son pays, on ne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dirait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pas « 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équipe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très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française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» dans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cas</a:t>
            </a:r>
            <a:endParaRPr lang="en-US" altLang="en-US" sz="2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4618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D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797663"/>
            <a:ext cx="18288000" cy="9489337"/>
            <a:chOff x="0" y="0"/>
            <a:chExt cx="3756942" cy="145049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756942" cy="1450491"/>
            </a:xfrm>
            <a:custGeom>
              <a:avLst/>
              <a:gdLst/>
              <a:ahLst/>
              <a:cxnLst/>
              <a:rect l="l" t="t" r="r" b="b"/>
              <a:pathLst>
                <a:path w="3756942" h="1450491">
                  <a:moveTo>
                    <a:pt x="0" y="0"/>
                  </a:moveTo>
                  <a:lnTo>
                    <a:pt x="3756942" y="0"/>
                  </a:lnTo>
                  <a:lnTo>
                    <a:pt x="3756942" y="1450491"/>
                  </a:lnTo>
                  <a:lnTo>
                    <a:pt x="0" y="1450491"/>
                  </a:lnTo>
                  <a:close/>
                </a:path>
              </a:pathLst>
            </a:custGeom>
            <a:solidFill>
              <a:srgbClr val="BAC9C2"/>
            </a:solidFill>
          </p:spPr>
          <p:txBody>
            <a:bodyPr/>
            <a:lstStyle/>
            <a:p>
              <a:endParaRPr lang="fr-MA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756942" cy="14790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3733800" y="100683"/>
            <a:ext cx="10561032" cy="7559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114"/>
              </a:lnSpc>
            </a:pPr>
            <a:r>
              <a:rPr lang="en-US" sz="4400" b="1" dirty="0">
                <a:solidFill>
                  <a:srgbClr val="000000"/>
                </a:solidFill>
                <a:latin typeface="Now Bold"/>
                <a:ea typeface="Now Bold"/>
                <a:cs typeface="Now Bold"/>
                <a:sym typeface="Now Bold"/>
              </a:rPr>
              <a:t>3. L’ADJECTIF </a:t>
            </a:r>
            <a:endParaRPr lang="en-US" sz="4367" b="1" dirty="0">
              <a:solidFill>
                <a:srgbClr val="000000"/>
              </a:solidFill>
              <a:latin typeface="Now Bold"/>
              <a:ea typeface="Now Bold"/>
              <a:cs typeface="Now Bold"/>
              <a:sym typeface="Now Bold"/>
            </a:endParaRPr>
          </a:p>
        </p:txBody>
      </p:sp>
      <p:grpSp>
        <p:nvGrpSpPr>
          <p:cNvPr id="7" name="Group 7"/>
          <p:cNvGrpSpPr/>
          <p:nvPr/>
        </p:nvGrpSpPr>
        <p:grpSpPr>
          <a:xfrm>
            <a:off x="304800" y="1007443"/>
            <a:ext cx="17678400" cy="8481894"/>
            <a:chOff x="0" y="0"/>
            <a:chExt cx="3502373" cy="1292822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3502373" cy="1292822"/>
            </a:xfrm>
            <a:custGeom>
              <a:avLst/>
              <a:gdLst/>
              <a:ahLst/>
              <a:cxnLst/>
              <a:rect l="l" t="t" r="r" b="b"/>
              <a:pathLst>
                <a:path w="3502373" h="1292822">
                  <a:moveTo>
                    <a:pt x="0" y="0"/>
                  </a:moveTo>
                  <a:lnTo>
                    <a:pt x="3502373" y="0"/>
                  </a:lnTo>
                  <a:lnTo>
                    <a:pt x="3502373" y="1292822"/>
                  </a:lnTo>
                  <a:lnTo>
                    <a:pt x="0" y="1292822"/>
                  </a:lnTo>
                  <a:close/>
                </a:path>
              </a:pathLst>
            </a:custGeom>
            <a:solidFill>
              <a:srgbClr val="DDE3E0"/>
            </a:solidFill>
          </p:spPr>
          <p:txBody>
            <a:bodyPr/>
            <a:lstStyle/>
            <a:p>
              <a:endParaRPr lang="fr-MA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28575"/>
              <a:ext cx="3502373" cy="132139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sp>
        <p:nvSpPr>
          <p:cNvPr id="11" name="Freeform 11"/>
          <p:cNvSpPr/>
          <p:nvPr/>
        </p:nvSpPr>
        <p:spPr>
          <a:xfrm>
            <a:off x="381000" y="9789448"/>
            <a:ext cx="2571816" cy="322646"/>
          </a:xfrm>
          <a:custGeom>
            <a:avLst/>
            <a:gdLst/>
            <a:ahLst/>
            <a:cxnLst/>
            <a:rect l="l" t="t" r="r" b="b"/>
            <a:pathLst>
              <a:path w="2571816" h="322646">
                <a:moveTo>
                  <a:pt x="0" y="0"/>
                </a:moveTo>
                <a:lnTo>
                  <a:pt x="2571816" y="0"/>
                </a:lnTo>
                <a:lnTo>
                  <a:pt x="2571816" y="322646"/>
                </a:lnTo>
                <a:lnTo>
                  <a:pt x="0" y="32264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MA"/>
          </a:p>
        </p:txBody>
      </p:sp>
      <p:sp>
        <p:nvSpPr>
          <p:cNvPr id="12" name="Rectangle 2">
            <a:extLst>
              <a:ext uri="{FF2B5EF4-FFF2-40B4-BE49-F238E27FC236}">
                <a16:creationId xmlns:a16="http://schemas.microsoft.com/office/drawing/2014/main" id="{31FE54BF-E5F0-4136-A423-BE5D839194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1369129"/>
            <a:ext cx="16764000" cy="7065381"/>
          </a:xfrm>
          <a:prstGeom prst="rect">
            <a:avLst/>
          </a:prstGeom>
          <a:solidFill>
            <a:srgbClr val="FAFA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761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Les </a:t>
            </a:r>
            <a:r>
              <a:rPr kumimoji="0" lang="en-US" altLang="en-US" sz="3200" b="1" i="0" u="none" strike="noStrike" cap="none" normalizeH="0" baseline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fonctions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kumimoji="0" lang="en-US" altLang="en-US" sz="3200" b="1" i="0" u="none" strike="noStrike" cap="none" normalizeH="0" baseline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épithète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kumimoji="0" lang="en-US" altLang="en-US" sz="3200" b="1" i="0" u="none" strike="noStrike" cap="none" normalizeH="0" baseline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attribut</a:t>
            </a:r>
            <a:endParaRPr kumimoji="0" lang="en-US" altLang="en-US" sz="3200" b="1" i="0" u="none" strike="noStrike" cap="none" normalizeH="0" baseline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3200" b="1" i="0" u="none" strike="noStrike" cap="none" normalizeH="0" baseline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français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un 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adjectif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peut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avoir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 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fonction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d’épithète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d’attribut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marR="0" lvl="0" indent="0" algn="l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Voyons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différence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marL="0" marR="0" lvl="0" indent="0" algn="l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L’adjectif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épithète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rapporte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directement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à un nom. Il est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placé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plupart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 temps après le nom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qu’il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qualifie</a:t>
            </a:r>
            <a:endParaRPr lang="en-US" altLang="en-US" sz="2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parfois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avant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celui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-ci) et fait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 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groupe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nominal.</a:t>
            </a:r>
          </a:p>
          <a:p>
            <a:pPr marL="457200" marR="0" lvl="0" indent="-457200" algn="l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Exemples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marL="457200" marR="0" lvl="1" indent="-457200" algn="l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faut</a:t>
            </a:r>
            <a:r>
              <a:rPr lang="en-US" alt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aérer</a:t>
            </a:r>
            <a:r>
              <a:rPr lang="en-US" alt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les 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pièces</a:t>
            </a:r>
            <a:r>
              <a:rPr lang="en-US" alt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humides</a:t>
            </a:r>
            <a:r>
              <a:rPr lang="en-US" alt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marR="0" lvl="1" indent="-457200" algn="l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Regarde</a:t>
            </a:r>
            <a:r>
              <a:rPr lang="en-US" alt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alt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petit chat !</a:t>
            </a:r>
          </a:p>
          <a:p>
            <a:pPr marL="0" marR="0" lvl="0" indent="0" algn="l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L’adjectif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attribut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est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relié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au nom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qu’il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complète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par un 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verbe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attributif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être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paraître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sembler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devenir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etc.)</a:t>
            </a:r>
          </a:p>
          <a:p>
            <a:pPr marL="0" marR="0" lvl="0" indent="0" algn="l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et fait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groupe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verbal.</a:t>
            </a:r>
          </a:p>
          <a:p>
            <a:pPr marL="457200" marR="0" lvl="0" indent="-457200" algn="l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Exemples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marL="457200" marR="0" lvl="1" indent="-457200" algn="l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élèves</a:t>
            </a:r>
            <a:r>
              <a:rPr lang="en-US" alt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sont</a:t>
            </a:r>
            <a:r>
              <a:rPr lang="en-US" alt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silencieux</a:t>
            </a:r>
            <a:r>
              <a:rPr lang="en-US" alt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aujourd’hui</a:t>
            </a:r>
            <a:r>
              <a:rPr lang="en-US" alt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marR="0" lvl="1" indent="-457200" algn="l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 fauteuil 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semble</a:t>
            </a:r>
            <a:r>
              <a:rPr lang="en-US" alt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confortable</a:t>
            </a:r>
            <a:r>
              <a:rPr lang="en-US" alt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différence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principale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entre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ces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deux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fonctions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que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l’épithète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directement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attachée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au nom,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alors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que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l’attribut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séparé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par un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verbe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attributif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372665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D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891094"/>
            <a:ext cx="18288000" cy="8575708"/>
            <a:chOff x="0" y="0"/>
            <a:chExt cx="3756942" cy="145049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756942" cy="1450491"/>
            </a:xfrm>
            <a:custGeom>
              <a:avLst/>
              <a:gdLst/>
              <a:ahLst/>
              <a:cxnLst/>
              <a:rect l="l" t="t" r="r" b="b"/>
              <a:pathLst>
                <a:path w="3756942" h="1450491">
                  <a:moveTo>
                    <a:pt x="0" y="0"/>
                  </a:moveTo>
                  <a:lnTo>
                    <a:pt x="3756942" y="0"/>
                  </a:lnTo>
                  <a:lnTo>
                    <a:pt x="3756942" y="1450491"/>
                  </a:lnTo>
                  <a:lnTo>
                    <a:pt x="0" y="1450491"/>
                  </a:lnTo>
                  <a:close/>
                </a:path>
              </a:pathLst>
            </a:custGeom>
            <a:solidFill>
              <a:srgbClr val="BAC9C2"/>
            </a:solidFill>
          </p:spPr>
          <p:txBody>
            <a:bodyPr/>
            <a:lstStyle/>
            <a:p>
              <a:endParaRPr lang="fr-MA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756942" cy="14790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3863484" y="135118"/>
            <a:ext cx="10561032" cy="7559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114"/>
              </a:lnSpc>
            </a:pPr>
            <a:r>
              <a:rPr lang="en-US" sz="4400" b="1" dirty="0">
                <a:solidFill>
                  <a:srgbClr val="000000"/>
                </a:solidFill>
                <a:latin typeface="Now Bold"/>
                <a:ea typeface="Now Bold"/>
                <a:cs typeface="Now Bold"/>
                <a:sym typeface="Now Bold"/>
              </a:rPr>
              <a:t>4. LE PRONOM</a:t>
            </a:r>
            <a:endParaRPr lang="en-US" sz="4367" b="1" dirty="0">
              <a:solidFill>
                <a:srgbClr val="000000"/>
              </a:solidFill>
              <a:latin typeface="Now Bold"/>
              <a:ea typeface="Now Bold"/>
              <a:cs typeface="Now Bold"/>
              <a:sym typeface="Now Bold"/>
            </a:endParaRPr>
          </a:p>
        </p:txBody>
      </p:sp>
      <p:sp>
        <p:nvSpPr>
          <p:cNvPr id="11" name="Freeform 11"/>
          <p:cNvSpPr/>
          <p:nvPr/>
        </p:nvSpPr>
        <p:spPr>
          <a:xfrm>
            <a:off x="381000" y="9789448"/>
            <a:ext cx="2571816" cy="322646"/>
          </a:xfrm>
          <a:custGeom>
            <a:avLst/>
            <a:gdLst/>
            <a:ahLst/>
            <a:cxnLst/>
            <a:rect l="l" t="t" r="r" b="b"/>
            <a:pathLst>
              <a:path w="2571816" h="322646">
                <a:moveTo>
                  <a:pt x="0" y="0"/>
                </a:moveTo>
                <a:lnTo>
                  <a:pt x="2571816" y="0"/>
                </a:lnTo>
                <a:lnTo>
                  <a:pt x="2571816" y="322646"/>
                </a:lnTo>
                <a:lnTo>
                  <a:pt x="0" y="32264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MA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E458C0F-5AC3-4076-B83E-2BF9F2AFB2E5}"/>
              </a:ext>
            </a:extLst>
          </p:cNvPr>
          <p:cNvSpPr/>
          <p:nvPr/>
        </p:nvSpPr>
        <p:spPr>
          <a:xfrm>
            <a:off x="385482" y="1333500"/>
            <a:ext cx="17750118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6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 pronom est un mot grammatical qui sert le plus souvent à remplacer un mot ou un groupe de mots déjà employé à un autre endroit du contexte :</a:t>
            </a:r>
          </a:p>
          <a:p>
            <a:r>
              <a:rPr lang="fr-FR" sz="36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Valentine</a:t>
            </a:r>
            <a:r>
              <a:rPr lang="fr-FR" sz="3600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est née ce matin.</a:t>
            </a:r>
            <a:r>
              <a:rPr lang="fr-FR" sz="3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fr-FR" sz="36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Elle</a:t>
            </a:r>
            <a:r>
              <a:rPr lang="fr-FR" sz="3600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pèse 3,5 kg.</a:t>
            </a:r>
            <a:br>
              <a:rPr lang="fr-FR" sz="3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3600" b="1" i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 frère</a:t>
            </a:r>
            <a:r>
              <a:rPr lang="fr-FR" sz="3600" i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était occupé quand je </a:t>
            </a:r>
            <a:r>
              <a:rPr lang="fr-FR" sz="3600" b="1" i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lui</a:t>
            </a:r>
            <a:r>
              <a:rPr lang="fr-FR" sz="3600" i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ai téléphoné.</a:t>
            </a:r>
            <a:endParaRPr lang="fr-FR" sz="3600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36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 pronom peut aussi représenter un nom absent, pour préciser la personne grammaticale ou pour apporter une nuance d'indétermination :</a:t>
            </a:r>
          </a:p>
          <a:p>
            <a:r>
              <a:rPr lang="fr-FR" sz="3600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Connais-</a:t>
            </a:r>
            <a:r>
              <a:rPr lang="fr-FR" sz="36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fr-FR" sz="3600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cet homme ?</a:t>
            </a:r>
            <a:br>
              <a:rPr lang="fr-FR" sz="3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36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Quelqu'un</a:t>
            </a:r>
            <a:r>
              <a:rPr lang="fr-FR" sz="3600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a volé mon parapluie</a:t>
            </a:r>
            <a:r>
              <a:rPr lang="fr-FR" sz="3600" i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fr-FR" sz="2800" b="0" i="0" dirty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88526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D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802798"/>
            <a:ext cx="18288000" cy="9389642"/>
            <a:chOff x="0" y="0"/>
            <a:chExt cx="3756942" cy="145049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756942" cy="1450491"/>
            </a:xfrm>
            <a:custGeom>
              <a:avLst/>
              <a:gdLst/>
              <a:ahLst/>
              <a:cxnLst/>
              <a:rect l="l" t="t" r="r" b="b"/>
              <a:pathLst>
                <a:path w="3756942" h="1450491">
                  <a:moveTo>
                    <a:pt x="0" y="0"/>
                  </a:moveTo>
                  <a:lnTo>
                    <a:pt x="3756942" y="0"/>
                  </a:lnTo>
                  <a:lnTo>
                    <a:pt x="3756942" y="1450491"/>
                  </a:lnTo>
                  <a:lnTo>
                    <a:pt x="0" y="1450491"/>
                  </a:lnTo>
                  <a:close/>
                </a:path>
              </a:pathLst>
            </a:custGeom>
            <a:solidFill>
              <a:srgbClr val="BAC9C2"/>
            </a:solidFill>
          </p:spPr>
          <p:txBody>
            <a:bodyPr/>
            <a:lstStyle/>
            <a:p>
              <a:endParaRPr lang="fr-MA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756942" cy="14790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3657600" y="48181"/>
            <a:ext cx="10561032" cy="7559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114"/>
              </a:lnSpc>
            </a:pPr>
            <a:r>
              <a:rPr lang="en-US" sz="4400" b="1" dirty="0">
                <a:solidFill>
                  <a:srgbClr val="000000"/>
                </a:solidFill>
                <a:latin typeface="Now Bold"/>
                <a:ea typeface="Now Bold"/>
                <a:cs typeface="Now Bold"/>
                <a:sym typeface="Now Bold"/>
              </a:rPr>
              <a:t>4. LE PRONOM</a:t>
            </a:r>
            <a:endParaRPr lang="en-US" sz="4367" b="1" dirty="0">
              <a:solidFill>
                <a:srgbClr val="000000"/>
              </a:solidFill>
              <a:latin typeface="Now Bold"/>
              <a:ea typeface="Now Bold"/>
              <a:cs typeface="Now Bold"/>
              <a:sym typeface="Now Bold"/>
            </a:endParaRPr>
          </a:p>
        </p:txBody>
      </p:sp>
      <p:grpSp>
        <p:nvGrpSpPr>
          <p:cNvPr id="7" name="Group 7"/>
          <p:cNvGrpSpPr/>
          <p:nvPr/>
        </p:nvGrpSpPr>
        <p:grpSpPr>
          <a:xfrm>
            <a:off x="0" y="1013790"/>
            <a:ext cx="18288000" cy="9748290"/>
            <a:chOff x="-3419" y="-51670"/>
            <a:chExt cx="3505792" cy="1344492"/>
          </a:xfrm>
        </p:grpSpPr>
        <p:sp>
          <p:nvSpPr>
            <p:cNvPr id="8" name="Freeform 8"/>
            <p:cNvSpPr/>
            <p:nvPr/>
          </p:nvSpPr>
          <p:spPr>
            <a:xfrm>
              <a:off x="-3419" y="-51670"/>
              <a:ext cx="3502373" cy="1283934"/>
            </a:xfrm>
            <a:custGeom>
              <a:avLst/>
              <a:gdLst/>
              <a:ahLst/>
              <a:cxnLst/>
              <a:rect l="l" t="t" r="r" b="b"/>
              <a:pathLst>
                <a:path w="3502373" h="1292822">
                  <a:moveTo>
                    <a:pt x="0" y="0"/>
                  </a:moveTo>
                  <a:lnTo>
                    <a:pt x="3502373" y="0"/>
                  </a:lnTo>
                  <a:lnTo>
                    <a:pt x="3502373" y="1292822"/>
                  </a:lnTo>
                  <a:lnTo>
                    <a:pt x="0" y="1292822"/>
                  </a:lnTo>
                  <a:close/>
                </a:path>
              </a:pathLst>
            </a:custGeom>
            <a:solidFill>
              <a:srgbClr val="DDE3E0"/>
            </a:solidFill>
          </p:spPr>
          <p:txBody>
            <a:bodyPr/>
            <a:lstStyle/>
            <a:p>
              <a:endParaRPr lang="fr-MA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28575"/>
              <a:ext cx="3502373" cy="132139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 dirty="0"/>
            </a:p>
          </p:txBody>
        </p:sp>
      </p:grpSp>
      <p:sp>
        <p:nvSpPr>
          <p:cNvPr id="11" name="Freeform 11"/>
          <p:cNvSpPr/>
          <p:nvPr/>
        </p:nvSpPr>
        <p:spPr>
          <a:xfrm>
            <a:off x="381000" y="9789448"/>
            <a:ext cx="2571816" cy="322646"/>
          </a:xfrm>
          <a:custGeom>
            <a:avLst/>
            <a:gdLst/>
            <a:ahLst/>
            <a:cxnLst/>
            <a:rect l="l" t="t" r="r" b="b"/>
            <a:pathLst>
              <a:path w="2571816" h="322646">
                <a:moveTo>
                  <a:pt x="0" y="0"/>
                </a:moveTo>
                <a:lnTo>
                  <a:pt x="2571816" y="0"/>
                </a:lnTo>
                <a:lnTo>
                  <a:pt x="2571816" y="322646"/>
                </a:lnTo>
                <a:lnTo>
                  <a:pt x="0" y="32264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MA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1E811AFA-0226-4469-ACB6-AC79D4AEB49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99439" y="802798"/>
            <a:ext cx="12932707" cy="9389642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CD3FD8E2-8C8E-4BC5-9E4F-475B367BB2B4}"/>
              </a:ext>
            </a:extLst>
          </p:cNvPr>
          <p:cNvSpPr txBox="1"/>
          <p:nvPr/>
        </p:nvSpPr>
        <p:spPr>
          <a:xfrm>
            <a:off x="182097" y="4358670"/>
            <a:ext cx="474120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 Catégories du pronoms</a:t>
            </a:r>
            <a:endParaRPr lang="en-GB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457F966C-9968-43E3-980A-58CBB141C634}"/>
              </a:ext>
            </a:extLst>
          </p:cNvPr>
          <p:cNvSpPr txBox="1"/>
          <p:nvPr/>
        </p:nvSpPr>
        <p:spPr>
          <a:xfrm>
            <a:off x="173693" y="7878199"/>
            <a:ext cx="4852141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NB</a:t>
            </a:r>
            <a:r>
              <a:rPr lang="fr-FR" dirty="0"/>
              <a:t>: 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pronom </a:t>
            </a:r>
            <a:r>
              <a:rPr lang="fr-FR" i="1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on</a:t>
            </a:r>
            <a:endParaRPr lang="fr-F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a la particularité d'être à la fois indéfini et personnel (il ne peut renvoyer qu'à des êtres animés). 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8494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D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891094"/>
            <a:ext cx="18288000" cy="9510206"/>
            <a:chOff x="0" y="0"/>
            <a:chExt cx="3756942" cy="145049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756942" cy="1450491"/>
            </a:xfrm>
            <a:custGeom>
              <a:avLst/>
              <a:gdLst/>
              <a:ahLst/>
              <a:cxnLst/>
              <a:rect l="l" t="t" r="r" b="b"/>
              <a:pathLst>
                <a:path w="3756942" h="1450491">
                  <a:moveTo>
                    <a:pt x="0" y="0"/>
                  </a:moveTo>
                  <a:lnTo>
                    <a:pt x="3756942" y="0"/>
                  </a:lnTo>
                  <a:lnTo>
                    <a:pt x="3756942" y="1450491"/>
                  </a:lnTo>
                  <a:lnTo>
                    <a:pt x="0" y="1450491"/>
                  </a:lnTo>
                  <a:close/>
                </a:path>
              </a:pathLst>
            </a:custGeom>
            <a:solidFill>
              <a:srgbClr val="BAC9C2"/>
            </a:solidFill>
          </p:spPr>
          <p:txBody>
            <a:bodyPr/>
            <a:lstStyle/>
            <a:p>
              <a:endParaRPr lang="fr-MA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756942" cy="14790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3863484" y="135118"/>
            <a:ext cx="10561032" cy="7559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114"/>
              </a:lnSpc>
            </a:pPr>
            <a:r>
              <a:rPr lang="en-US" sz="4400" b="1" dirty="0">
                <a:solidFill>
                  <a:srgbClr val="000000"/>
                </a:solidFill>
                <a:latin typeface="Now Bold"/>
                <a:ea typeface="Now Bold"/>
                <a:cs typeface="Now Bold"/>
                <a:sym typeface="Now Bold"/>
              </a:rPr>
              <a:t>5. LE VERBE </a:t>
            </a:r>
            <a:endParaRPr lang="en-US" sz="4367" b="1" dirty="0">
              <a:solidFill>
                <a:srgbClr val="000000"/>
              </a:solidFill>
              <a:latin typeface="Now Bold"/>
              <a:ea typeface="Now Bold"/>
              <a:cs typeface="Now Bold"/>
              <a:sym typeface="Now Bold"/>
            </a:endParaRPr>
          </a:p>
        </p:txBody>
      </p:sp>
      <p:sp>
        <p:nvSpPr>
          <p:cNvPr id="11" name="Freeform 11"/>
          <p:cNvSpPr/>
          <p:nvPr/>
        </p:nvSpPr>
        <p:spPr>
          <a:xfrm>
            <a:off x="381000" y="9789448"/>
            <a:ext cx="2571816" cy="322646"/>
          </a:xfrm>
          <a:custGeom>
            <a:avLst/>
            <a:gdLst/>
            <a:ahLst/>
            <a:cxnLst/>
            <a:rect l="l" t="t" r="r" b="b"/>
            <a:pathLst>
              <a:path w="2571816" h="322646">
                <a:moveTo>
                  <a:pt x="0" y="0"/>
                </a:moveTo>
                <a:lnTo>
                  <a:pt x="2571816" y="0"/>
                </a:lnTo>
                <a:lnTo>
                  <a:pt x="2571816" y="322646"/>
                </a:lnTo>
                <a:lnTo>
                  <a:pt x="0" y="32264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MA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7BBD5710-59E5-40D4-9D3E-E9C128BFC638}"/>
              </a:ext>
            </a:extLst>
          </p:cNvPr>
          <p:cNvGrpSpPr/>
          <p:nvPr/>
        </p:nvGrpSpPr>
        <p:grpSpPr>
          <a:xfrm>
            <a:off x="228600" y="1257301"/>
            <a:ext cx="17830800" cy="8894582"/>
            <a:chOff x="0" y="0"/>
            <a:chExt cx="3502373" cy="1292822"/>
          </a:xfrm>
        </p:grpSpPr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8762CCCA-BFD4-4074-AEC8-FFE0D3F36C39}"/>
                </a:ext>
              </a:extLst>
            </p:cNvPr>
            <p:cNvSpPr/>
            <p:nvPr/>
          </p:nvSpPr>
          <p:spPr>
            <a:xfrm>
              <a:off x="0" y="0"/>
              <a:ext cx="3502373" cy="1292822"/>
            </a:xfrm>
            <a:custGeom>
              <a:avLst/>
              <a:gdLst/>
              <a:ahLst/>
              <a:cxnLst/>
              <a:rect l="l" t="t" r="r" b="b"/>
              <a:pathLst>
                <a:path w="3502373" h="1292822">
                  <a:moveTo>
                    <a:pt x="0" y="0"/>
                  </a:moveTo>
                  <a:lnTo>
                    <a:pt x="3502373" y="0"/>
                  </a:lnTo>
                  <a:lnTo>
                    <a:pt x="3502373" y="1292822"/>
                  </a:lnTo>
                  <a:lnTo>
                    <a:pt x="0" y="1292822"/>
                  </a:lnTo>
                  <a:close/>
                </a:path>
              </a:pathLst>
            </a:custGeom>
            <a:solidFill>
              <a:srgbClr val="DDE3E0"/>
            </a:solidFill>
          </p:spPr>
          <p:txBody>
            <a:bodyPr/>
            <a:lstStyle/>
            <a:p>
              <a:endParaRPr lang="fr-MA"/>
            </a:p>
          </p:txBody>
        </p:sp>
        <p:sp>
          <p:nvSpPr>
            <p:cNvPr id="12" name="TextBox 9">
              <a:extLst>
                <a:ext uri="{FF2B5EF4-FFF2-40B4-BE49-F238E27FC236}">
                  <a16:creationId xmlns:a16="http://schemas.microsoft.com/office/drawing/2014/main" id="{D174BB78-2D0C-4B30-8796-CAA3805B471E}"/>
                </a:ext>
              </a:extLst>
            </p:cNvPr>
            <p:cNvSpPr txBox="1"/>
            <p:nvPr/>
          </p:nvSpPr>
          <p:spPr>
            <a:xfrm>
              <a:off x="0" y="-28575"/>
              <a:ext cx="3502373" cy="132139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4A96A3B0-E8C9-4700-A023-2622C12BE2D6}"/>
              </a:ext>
            </a:extLst>
          </p:cNvPr>
          <p:cNvSpPr/>
          <p:nvPr/>
        </p:nvSpPr>
        <p:spPr>
          <a:xfrm>
            <a:off x="762000" y="1638300"/>
            <a:ext cx="172974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Définition:</a:t>
            </a:r>
          </a:p>
          <a:p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 </a:t>
            </a:r>
            <a:r>
              <a:rPr lang="fr-FR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verbe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est une </a:t>
            </a:r>
            <a:r>
              <a:rPr lang="fr-FR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classe de mots variables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Il sert notamment à exprimer des actions, des états et des changements en les situant dans le </a:t>
            </a:r>
            <a:r>
              <a:rPr lang="fr-FR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temps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(passé, présent ou futur). Lorsqu’il est conjugué à un </a:t>
            </a:r>
            <a:r>
              <a:rPr lang="fr-FR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mode personnel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le verbe est toujours le noyau d’un </a:t>
            </a:r>
            <a:r>
              <a:rPr lang="fr-FR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groupe verbal (GV)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fr-FR" sz="2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 caractéristiques du verbe:</a:t>
            </a:r>
          </a:p>
          <a:p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 verbe, un receveur d'accord</a:t>
            </a:r>
          </a:p>
          <a:p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 verbe est un </a:t>
            </a:r>
            <a:r>
              <a:rPr lang="fr-FR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receveur d’accord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Cela signifie qu’il reçoit sa personne et son nombre du </a:t>
            </a:r>
            <a:r>
              <a:rPr lang="fr-FR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pronom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ou du noyau du groupe de mots qui occupe la </a:t>
            </a:r>
            <a:r>
              <a:rPr lang="fr-FR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fonction de sujet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avec lequel il est en relation.</a:t>
            </a:r>
          </a:p>
          <a:p>
            <a:br>
              <a:rPr lang="fr-FR" sz="2800" dirty="0"/>
            </a:br>
            <a:endParaRPr lang="fr-FR" sz="28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BC79957F-ECD8-48EB-B29F-7EA52436609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14400" y="5829300"/>
            <a:ext cx="16154400" cy="20574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6E87AF29-1BF1-40ED-A4BB-DA83E9FCE509}"/>
              </a:ext>
            </a:extLst>
          </p:cNvPr>
          <p:cNvSpPr/>
          <p:nvPr/>
        </p:nvSpPr>
        <p:spPr>
          <a:xfrm>
            <a:off x="914400" y="8187035"/>
            <a:ext cx="9144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 formes du verbe:</a:t>
            </a:r>
          </a:p>
          <a:p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 verbe peut avoir deux formes : </a:t>
            </a:r>
            <a:r>
              <a:rPr lang="fr-FR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simple ou composée.</a:t>
            </a:r>
          </a:p>
          <a:p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 verbes simples sont formés d’un seul mot.</a:t>
            </a:r>
          </a:p>
          <a:p>
            <a:r>
              <a:rPr lang="fr-F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GB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aimer, </a:t>
            </a:r>
            <a:r>
              <a:rPr lang="en-GB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pleurait</a:t>
            </a:r>
            <a:r>
              <a:rPr lang="en-GB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jouerai</a:t>
            </a:r>
            <a:r>
              <a:rPr lang="en-GB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fr-FR" sz="2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22102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D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29183" y="905636"/>
            <a:ext cx="18317183" cy="9484202"/>
            <a:chOff x="0" y="0"/>
            <a:chExt cx="3756942" cy="145049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756942" cy="1450491"/>
            </a:xfrm>
            <a:custGeom>
              <a:avLst/>
              <a:gdLst/>
              <a:ahLst/>
              <a:cxnLst/>
              <a:rect l="l" t="t" r="r" b="b"/>
              <a:pathLst>
                <a:path w="3756942" h="1450491">
                  <a:moveTo>
                    <a:pt x="0" y="0"/>
                  </a:moveTo>
                  <a:lnTo>
                    <a:pt x="3756942" y="0"/>
                  </a:lnTo>
                  <a:lnTo>
                    <a:pt x="3756942" y="1450491"/>
                  </a:lnTo>
                  <a:lnTo>
                    <a:pt x="0" y="1450491"/>
                  </a:lnTo>
                  <a:close/>
                </a:path>
              </a:pathLst>
            </a:custGeom>
            <a:solidFill>
              <a:srgbClr val="BAC9C2"/>
            </a:solidFill>
          </p:spPr>
          <p:txBody>
            <a:bodyPr/>
            <a:lstStyle/>
            <a:p>
              <a:endParaRPr lang="fr-MA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756942" cy="14790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3657600" y="48181"/>
            <a:ext cx="10561032" cy="7559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114"/>
              </a:lnSpc>
            </a:pPr>
            <a:r>
              <a:rPr lang="en-US" sz="4400" b="1" dirty="0">
                <a:solidFill>
                  <a:srgbClr val="000000"/>
                </a:solidFill>
                <a:latin typeface="Now Bold"/>
                <a:ea typeface="Now Bold"/>
                <a:cs typeface="Now Bold"/>
                <a:sym typeface="Now Bold"/>
              </a:rPr>
              <a:t>5. LE VERBE </a:t>
            </a:r>
            <a:endParaRPr lang="en-US" sz="4367" b="1" dirty="0">
              <a:solidFill>
                <a:srgbClr val="000000"/>
              </a:solidFill>
              <a:latin typeface="Now Bold"/>
              <a:ea typeface="Now Bold"/>
              <a:cs typeface="Now Bold"/>
              <a:sym typeface="Now Bold"/>
            </a:endParaRPr>
          </a:p>
        </p:txBody>
      </p:sp>
      <p:grpSp>
        <p:nvGrpSpPr>
          <p:cNvPr id="7" name="Group 7"/>
          <p:cNvGrpSpPr/>
          <p:nvPr/>
        </p:nvGrpSpPr>
        <p:grpSpPr>
          <a:xfrm>
            <a:off x="17837" y="1181101"/>
            <a:ext cx="18270163" cy="8528002"/>
            <a:chOff x="0" y="-51670"/>
            <a:chExt cx="3502373" cy="1344492"/>
          </a:xfrm>
        </p:grpSpPr>
        <p:sp>
          <p:nvSpPr>
            <p:cNvPr id="8" name="Freeform 8"/>
            <p:cNvSpPr/>
            <p:nvPr/>
          </p:nvSpPr>
          <p:spPr>
            <a:xfrm>
              <a:off x="40403" y="-51670"/>
              <a:ext cx="3418148" cy="1292822"/>
            </a:xfrm>
            <a:custGeom>
              <a:avLst/>
              <a:gdLst/>
              <a:ahLst/>
              <a:cxnLst/>
              <a:rect l="l" t="t" r="r" b="b"/>
              <a:pathLst>
                <a:path w="3502373" h="1292822">
                  <a:moveTo>
                    <a:pt x="0" y="0"/>
                  </a:moveTo>
                  <a:lnTo>
                    <a:pt x="3502373" y="0"/>
                  </a:lnTo>
                  <a:lnTo>
                    <a:pt x="3502373" y="1292822"/>
                  </a:lnTo>
                  <a:lnTo>
                    <a:pt x="0" y="1292822"/>
                  </a:lnTo>
                  <a:close/>
                </a:path>
              </a:pathLst>
            </a:custGeom>
            <a:solidFill>
              <a:srgbClr val="DDE3E0"/>
            </a:solidFill>
          </p:spPr>
          <p:txBody>
            <a:bodyPr/>
            <a:lstStyle/>
            <a:p>
              <a:endParaRPr lang="fr-MA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28575"/>
              <a:ext cx="3502373" cy="132139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sp>
        <p:nvSpPr>
          <p:cNvPr id="11" name="Freeform 11"/>
          <p:cNvSpPr/>
          <p:nvPr/>
        </p:nvSpPr>
        <p:spPr>
          <a:xfrm>
            <a:off x="381000" y="9789448"/>
            <a:ext cx="2571816" cy="322646"/>
          </a:xfrm>
          <a:custGeom>
            <a:avLst/>
            <a:gdLst/>
            <a:ahLst/>
            <a:cxnLst/>
            <a:rect l="l" t="t" r="r" b="b"/>
            <a:pathLst>
              <a:path w="2571816" h="322646">
                <a:moveTo>
                  <a:pt x="0" y="0"/>
                </a:moveTo>
                <a:lnTo>
                  <a:pt x="2571816" y="0"/>
                </a:lnTo>
                <a:lnTo>
                  <a:pt x="2571816" y="322646"/>
                </a:lnTo>
                <a:lnTo>
                  <a:pt x="0" y="32264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MA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A061868-2D80-49EA-A3C7-2283C53E2D3E}"/>
              </a:ext>
            </a:extLst>
          </p:cNvPr>
          <p:cNvSpPr/>
          <p:nvPr/>
        </p:nvSpPr>
        <p:spPr>
          <a:xfrm>
            <a:off x="304800" y="1467338"/>
            <a:ext cx="7515199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 verbes composés sont formés de deux mots</a:t>
            </a:r>
            <a:r>
              <a:rPr lang="fr-FR" dirty="0">
                <a:solidFill>
                  <a:srgbClr val="000000"/>
                </a:solidFill>
                <a:latin typeface="Chromatica"/>
              </a:rPr>
              <a:t>.</a:t>
            </a:r>
          </a:p>
          <a:p>
            <a:r>
              <a:rPr lang="fr-F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voir pris, suis allé(e), avais mangé, eut préféré,</a:t>
            </a:r>
            <a:endParaRPr lang="en-GB" sz="2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C6117C0-1B14-4CF5-A881-E09EC154DD99}"/>
              </a:ext>
            </a:extLst>
          </p:cNvPr>
          <p:cNvSpPr/>
          <p:nvPr/>
        </p:nvSpPr>
        <p:spPr>
          <a:xfrm>
            <a:off x="331694" y="2667918"/>
            <a:ext cx="1772770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 verbes simples sont conjugués à un </a:t>
            </a:r>
            <a:r>
              <a:rPr lang="fr-FR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temps simple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et les verbes composés sont conjugués à un </a:t>
            </a:r>
            <a:r>
              <a:rPr lang="fr-FR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temps composé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Et 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Chaque verbe est formé de deux parties : le </a:t>
            </a:r>
            <a:r>
              <a:rPr lang="fr-FR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radical et la terminaison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fr-F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Définitions:</a:t>
            </a:r>
          </a:p>
          <a:p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 </a:t>
            </a:r>
            <a:r>
              <a:rPr lang="fr-F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radical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est la portion du verbe qui exprime son sens. Il est placé devant la terminaison.</a:t>
            </a:r>
          </a:p>
          <a:p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 </a:t>
            </a:r>
            <a:r>
              <a:rPr lang="fr-F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terminaison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est la portion du verbe qui indique son </a:t>
            </a:r>
            <a:r>
              <a:rPr lang="fr-FR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mode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son temps, sa </a:t>
            </a:r>
            <a:r>
              <a:rPr lang="fr-FR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personne et son nombre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fr-F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</a:t>
            </a:r>
            <a:r>
              <a:rPr lang="fr-FR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infinitif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représente la forme de base du verbe. Ainsi, la terminaison d’un verbe à l’infinitif n’indique ni le nombre ni la personne.</a:t>
            </a:r>
            <a:endParaRPr lang="en-GB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81D7252F-5ADE-4E29-AAE8-768974B5345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38200" y="6510332"/>
            <a:ext cx="4648200" cy="2309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36282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0D5388-111D-E22D-7884-D95FA7905E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53E5AE48-9C97-F23D-907E-738D3CF356DB}"/>
              </a:ext>
            </a:extLst>
          </p:cNvPr>
          <p:cNvGrpSpPr/>
          <p:nvPr/>
        </p:nvGrpSpPr>
        <p:grpSpPr>
          <a:xfrm>
            <a:off x="609600" y="1164058"/>
            <a:ext cx="17145000" cy="8521485"/>
            <a:chOff x="0" y="0"/>
            <a:chExt cx="3756942" cy="1450491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584B4816-9459-8521-2D4C-3C0280C9AC0F}"/>
                </a:ext>
              </a:extLst>
            </p:cNvPr>
            <p:cNvSpPr/>
            <p:nvPr/>
          </p:nvSpPr>
          <p:spPr>
            <a:xfrm>
              <a:off x="0" y="0"/>
              <a:ext cx="3756942" cy="1450491"/>
            </a:xfrm>
            <a:custGeom>
              <a:avLst/>
              <a:gdLst/>
              <a:ahLst/>
              <a:cxnLst/>
              <a:rect l="l" t="t" r="r" b="b"/>
              <a:pathLst>
                <a:path w="3756942" h="1450491">
                  <a:moveTo>
                    <a:pt x="0" y="0"/>
                  </a:moveTo>
                  <a:lnTo>
                    <a:pt x="3756942" y="0"/>
                  </a:lnTo>
                  <a:lnTo>
                    <a:pt x="3756942" y="1450491"/>
                  </a:lnTo>
                  <a:lnTo>
                    <a:pt x="0" y="1450491"/>
                  </a:lnTo>
                  <a:close/>
                </a:path>
              </a:pathLst>
            </a:custGeom>
            <a:solidFill>
              <a:srgbClr val="BAC9C2"/>
            </a:solidFill>
          </p:spPr>
          <p:txBody>
            <a:bodyPr/>
            <a:lstStyle/>
            <a:p>
              <a:endParaRPr lang="fr-MA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E18E7630-4AC6-7390-6B2E-0B9D2EC44D81}"/>
                </a:ext>
              </a:extLst>
            </p:cNvPr>
            <p:cNvSpPr txBox="1"/>
            <p:nvPr/>
          </p:nvSpPr>
          <p:spPr>
            <a:xfrm>
              <a:off x="0" y="-28575"/>
              <a:ext cx="3756942" cy="14790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AEE9872A-BB93-5234-639A-35A2728B3833}"/>
              </a:ext>
            </a:extLst>
          </p:cNvPr>
          <p:cNvSpPr/>
          <p:nvPr/>
        </p:nvSpPr>
        <p:spPr>
          <a:xfrm>
            <a:off x="8859622" y="21337"/>
            <a:ext cx="568755" cy="388027"/>
          </a:xfrm>
          <a:custGeom>
            <a:avLst/>
            <a:gdLst/>
            <a:ahLst/>
            <a:cxnLst/>
            <a:rect l="l" t="t" r="r" b="b"/>
            <a:pathLst>
              <a:path w="985110" h="1016530">
                <a:moveTo>
                  <a:pt x="0" y="0"/>
                </a:moveTo>
                <a:lnTo>
                  <a:pt x="985110" y="0"/>
                </a:lnTo>
                <a:lnTo>
                  <a:pt x="985110" y="1016530"/>
                </a:lnTo>
                <a:lnTo>
                  <a:pt x="0" y="101653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MA"/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5BD17B26-68A8-FA3A-5F08-C7D76DADE448}"/>
              </a:ext>
            </a:extLst>
          </p:cNvPr>
          <p:cNvSpPr txBox="1"/>
          <p:nvPr/>
        </p:nvSpPr>
        <p:spPr>
          <a:xfrm>
            <a:off x="4038600" y="409364"/>
            <a:ext cx="10561032" cy="6283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899"/>
              </a:lnSpc>
            </a:pPr>
            <a:r>
              <a:rPr lang="en-US" sz="4400" b="1" dirty="0">
                <a:solidFill>
                  <a:srgbClr val="000000"/>
                </a:solidFill>
                <a:latin typeface="Now Bold"/>
                <a:ea typeface="Now Bold"/>
                <a:cs typeface="Now Bold"/>
                <a:sym typeface="Now Bold"/>
              </a:rPr>
              <a:t>LES MOTS INVARIABLES</a:t>
            </a:r>
          </a:p>
        </p:txBody>
      </p:sp>
      <p:grpSp>
        <p:nvGrpSpPr>
          <p:cNvPr id="7" name="Group 7">
            <a:extLst>
              <a:ext uri="{FF2B5EF4-FFF2-40B4-BE49-F238E27FC236}">
                <a16:creationId xmlns:a16="http://schemas.microsoft.com/office/drawing/2014/main" id="{65C9DA14-8CF8-4F43-E6B5-490C0305D89B}"/>
              </a:ext>
            </a:extLst>
          </p:cNvPr>
          <p:cNvGrpSpPr/>
          <p:nvPr/>
        </p:nvGrpSpPr>
        <p:grpSpPr>
          <a:xfrm>
            <a:off x="838200" y="1409700"/>
            <a:ext cx="16611600" cy="8001000"/>
            <a:chOff x="0" y="0"/>
            <a:chExt cx="3502373" cy="1292822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E84458A1-7E0E-9939-0A1E-9F17CEDFA6F4}"/>
                </a:ext>
              </a:extLst>
            </p:cNvPr>
            <p:cNvSpPr/>
            <p:nvPr/>
          </p:nvSpPr>
          <p:spPr>
            <a:xfrm>
              <a:off x="0" y="0"/>
              <a:ext cx="3502373" cy="1292822"/>
            </a:xfrm>
            <a:custGeom>
              <a:avLst/>
              <a:gdLst/>
              <a:ahLst/>
              <a:cxnLst/>
              <a:rect l="l" t="t" r="r" b="b"/>
              <a:pathLst>
                <a:path w="3502373" h="1292822">
                  <a:moveTo>
                    <a:pt x="0" y="0"/>
                  </a:moveTo>
                  <a:lnTo>
                    <a:pt x="3502373" y="0"/>
                  </a:lnTo>
                  <a:lnTo>
                    <a:pt x="3502373" y="1292822"/>
                  </a:lnTo>
                  <a:lnTo>
                    <a:pt x="0" y="1292822"/>
                  </a:lnTo>
                  <a:close/>
                </a:path>
              </a:pathLst>
            </a:custGeom>
            <a:solidFill>
              <a:srgbClr val="DDE3E0"/>
            </a:solidFill>
          </p:spPr>
          <p:txBody>
            <a:bodyPr/>
            <a:lstStyle/>
            <a:p>
              <a:endParaRPr lang="fr-MA" dirty="0"/>
            </a:p>
          </p:txBody>
        </p:sp>
        <p:sp>
          <p:nvSpPr>
            <p:cNvPr id="9" name="TextBox 9">
              <a:extLst>
                <a:ext uri="{FF2B5EF4-FFF2-40B4-BE49-F238E27FC236}">
                  <a16:creationId xmlns:a16="http://schemas.microsoft.com/office/drawing/2014/main" id="{FB9FBBBB-8B53-D5A0-EB84-7BBD411742B8}"/>
                </a:ext>
              </a:extLst>
            </p:cNvPr>
            <p:cNvSpPr txBox="1"/>
            <p:nvPr/>
          </p:nvSpPr>
          <p:spPr>
            <a:xfrm>
              <a:off x="0" y="-28575"/>
              <a:ext cx="3502373" cy="132139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sp>
        <p:nvSpPr>
          <p:cNvPr id="11" name="Freeform 11">
            <a:extLst>
              <a:ext uri="{FF2B5EF4-FFF2-40B4-BE49-F238E27FC236}">
                <a16:creationId xmlns:a16="http://schemas.microsoft.com/office/drawing/2014/main" id="{0F1342A5-C2AE-2468-462D-C6F4C7273481}"/>
              </a:ext>
            </a:extLst>
          </p:cNvPr>
          <p:cNvSpPr/>
          <p:nvPr/>
        </p:nvSpPr>
        <p:spPr>
          <a:xfrm>
            <a:off x="381000" y="9789448"/>
            <a:ext cx="2571816" cy="322646"/>
          </a:xfrm>
          <a:custGeom>
            <a:avLst/>
            <a:gdLst/>
            <a:ahLst/>
            <a:cxnLst/>
            <a:rect l="l" t="t" r="r" b="b"/>
            <a:pathLst>
              <a:path w="2571816" h="322646">
                <a:moveTo>
                  <a:pt x="0" y="0"/>
                </a:moveTo>
                <a:lnTo>
                  <a:pt x="2571816" y="0"/>
                </a:lnTo>
                <a:lnTo>
                  <a:pt x="2571816" y="322646"/>
                </a:lnTo>
                <a:lnTo>
                  <a:pt x="0" y="322646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MA"/>
          </a:p>
        </p:txBody>
      </p:sp>
      <p:grpSp>
        <p:nvGrpSpPr>
          <p:cNvPr id="22" name="Group 5">
            <a:extLst>
              <a:ext uri="{FF2B5EF4-FFF2-40B4-BE49-F238E27FC236}">
                <a16:creationId xmlns:a16="http://schemas.microsoft.com/office/drawing/2014/main" id="{EA2C3B0D-C663-DFE4-6C30-17AE4BA18662}"/>
              </a:ext>
            </a:extLst>
          </p:cNvPr>
          <p:cNvGrpSpPr/>
          <p:nvPr/>
        </p:nvGrpSpPr>
        <p:grpSpPr>
          <a:xfrm>
            <a:off x="1447800" y="2441664"/>
            <a:ext cx="5334000" cy="1194530"/>
            <a:chOff x="0" y="0"/>
            <a:chExt cx="1256042" cy="1270576"/>
          </a:xfrm>
        </p:grpSpPr>
        <p:sp>
          <p:nvSpPr>
            <p:cNvPr id="23" name="Freeform 6">
              <a:extLst>
                <a:ext uri="{FF2B5EF4-FFF2-40B4-BE49-F238E27FC236}">
                  <a16:creationId xmlns:a16="http://schemas.microsoft.com/office/drawing/2014/main" id="{9B0070E7-BEFF-7EFB-7A77-C8FA0EEAB365}"/>
                </a:ext>
              </a:extLst>
            </p:cNvPr>
            <p:cNvSpPr/>
            <p:nvPr/>
          </p:nvSpPr>
          <p:spPr>
            <a:xfrm>
              <a:off x="0" y="0"/>
              <a:ext cx="1256042" cy="1270576"/>
            </a:xfrm>
            <a:custGeom>
              <a:avLst/>
              <a:gdLst/>
              <a:ahLst/>
              <a:cxnLst/>
              <a:rect l="l" t="t" r="r" b="b"/>
              <a:pathLst>
                <a:path w="1256042" h="1270576">
                  <a:moveTo>
                    <a:pt x="0" y="0"/>
                  </a:moveTo>
                  <a:lnTo>
                    <a:pt x="1256042" y="0"/>
                  </a:lnTo>
                  <a:lnTo>
                    <a:pt x="1256042" y="1270576"/>
                  </a:lnTo>
                  <a:lnTo>
                    <a:pt x="0" y="1270576"/>
                  </a:lnTo>
                  <a:close/>
                </a:path>
              </a:pathLst>
            </a:custGeom>
            <a:solidFill>
              <a:srgbClr val="F7F1EA"/>
            </a:solidFill>
          </p:spPr>
          <p:txBody>
            <a:bodyPr/>
            <a:lstStyle/>
            <a:p>
              <a:endParaRPr lang="fr-MA" dirty="0"/>
            </a:p>
          </p:txBody>
        </p:sp>
        <p:sp>
          <p:nvSpPr>
            <p:cNvPr id="24" name="TextBox 7">
              <a:extLst>
                <a:ext uri="{FF2B5EF4-FFF2-40B4-BE49-F238E27FC236}">
                  <a16:creationId xmlns:a16="http://schemas.microsoft.com/office/drawing/2014/main" id="{8A20860D-6684-6E59-073E-EA9D9E9EE12B}"/>
                </a:ext>
              </a:extLst>
            </p:cNvPr>
            <p:cNvSpPr txBox="1"/>
            <p:nvPr/>
          </p:nvSpPr>
          <p:spPr>
            <a:xfrm>
              <a:off x="0" y="-28575"/>
              <a:ext cx="1256042" cy="12991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grpSp>
        <p:nvGrpSpPr>
          <p:cNvPr id="25" name="Group 5">
            <a:extLst>
              <a:ext uri="{FF2B5EF4-FFF2-40B4-BE49-F238E27FC236}">
                <a16:creationId xmlns:a16="http://schemas.microsoft.com/office/drawing/2014/main" id="{622345DA-0FEA-BF8C-7A76-190B0BFF5958}"/>
              </a:ext>
            </a:extLst>
          </p:cNvPr>
          <p:cNvGrpSpPr/>
          <p:nvPr/>
        </p:nvGrpSpPr>
        <p:grpSpPr>
          <a:xfrm>
            <a:off x="10983686" y="4641293"/>
            <a:ext cx="5334000" cy="1194530"/>
            <a:chOff x="0" y="0"/>
            <a:chExt cx="1256042" cy="1270576"/>
          </a:xfrm>
        </p:grpSpPr>
        <p:sp>
          <p:nvSpPr>
            <p:cNvPr id="26" name="Freeform 6">
              <a:extLst>
                <a:ext uri="{FF2B5EF4-FFF2-40B4-BE49-F238E27FC236}">
                  <a16:creationId xmlns:a16="http://schemas.microsoft.com/office/drawing/2014/main" id="{86DE02E1-252B-77AC-BF5A-18FBFD01F876}"/>
                </a:ext>
              </a:extLst>
            </p:cNvPr>
            <p:cNvSpPr/>
            <p:nvPr/>
          </p:nvSpPr>
          <p:spPr>
            <a:xfrm>
              <a:off x="0" y="0"/>
              <a:ext cx="1256042" cy="1270576"/>
            </a:xfrm>
            <a:custGeom>
              <a:avLst/>
              <a:gdLst/>
              <a:ahLst/>
              <a:cxnLst/>
              <a:rect l="l" t="t" r="r" b="b"/>
              <a:pathLst>
                <a:path w="1256042" h="1270576">
                  <a:moveTo>
                    <a:pt x="0" y="0"/>
                  </a:moveTo>
                  <a:lnTo>
                    <a:pt x="1256042" y="0"/>
                  </a:lnTo>
                  <a:lnTo>
                    <a:pt x="1256042" y="1270576"/>
                  </a:lnTo>
                  <a:lnTo>
                    <a:pt x="0" y="1270576"/>
                  </a:lnTo>
                  <a:close/>
                </a:path>
              </a:pathLst>
            </a:custGeom>
            <a:solidFill>
              <a:srgbClr val="F7F1EA"/>
            </a:solidFill>
          </p:spPr>
          <p:txBody>
            <a:bodyPr/>
            <a:lstStyle/>
            <a:p>
              <a:pPr algn="ctr"/>
              <a:endParaRPr lang="en-US" b="1" dirty="0">
                <a:solidFill>
                  <a:srgbClr val="000000"/>
                </a:solidFill>
                <a:latin typeface="Arial Black" panose="020B0A04020102020204" pitchFamily="34" charset="0"/>
                <a:ea typeface="Now Bold"/>
                <a:cs typeface="Now Bold"/>
                <a:sym typeface="Now Bold"/>
              </a:endParaRPr>
            </a:p>
            <a:p>
              <a:pPr algn="ctr">
                <a:lnSpc>
                  <a:spcPts val="2969"/>
                </a:lnSpc>
              </a:pPr>
              <a:r>
                <a:rPr lang="en-US" sz="2800" b="1" dirty="0">
                  <a:solidFill>
                    <a:srgbClr val="000000"/>
                  </a:solidFill>
                  <a:latin typeface="Now Bold"/>
                  <a:ea typeface="Now Bold"/>
                  <a:cs typeface="Now Bold"/>
                  <a:sym typeface="Now Bold"/>
                </a:rPr>
                <a:t>4. L’INTERJECTION</a:t>
              </a:r>
            </a:p>
            <a:p>
              <a:endParaRPr lang="fr-MA" dirty="0"/>
            </a:p>
          </p:txBody>
        </p:sp>
        <p:sp>
          <p:nvSpPr>
            <p:cNvPr id="27" name="TextBox 7">
              <a:extLst>
                <a:ext uri="{FF2B5EF4-FFF2-40B4-BE49-F238E27FC236}">
                  <a16:creationId xmlns:a16="http://schemas.microsoft.com/office/drawing/2014/main" id="{3702038A-A07A-DF12-BDD3-53E07357B415}"/>
                </a:ext>
              </a:extLst>
            </p:cNvPr>
            <p:cNvSpPr txBox="1"/>
            <p:nvPr/>
          </p:nvSpPr>
          <p:spPr>
            <a:xfrm>
              <a:off x="0" y="-28575"/>
              <a:ext cx="1256042" cy="12991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grpSp>
        <p:nvGrpSpPr>
          <p:cNvPr id="28" name="Group 5">
            <a:extLst>
              <a:ext uri="{FF2B5EF4-FFF2-40B4-BE49-F238E27FC236}">
                <a16:creationId xmlns:a16="http://schemas.microsoft.com/office/drawing/2014/main" id="{2A499B3B-6687-2A1F-F46F-C6656C90715B}"/>
              </a:ext>
            </a:extLst>
          </p:cNvPr>
          <p:cNvGrpSpPr/>
          <p:nvPr/>
        </p:nvGrpSpPr>
        <p:grpSpPr>
          <a:xfrm>
            <a:off x="1468222" y="4641293"/>
            <a:ext cx="5334000" cy="1194530"/>
            <a:chOff x="0" y="0"/>
            <a:chExt cx="1256042" cy="1270576"/>
          </a:xfrm>
        </p:grpSpPr>
        <p:sp>
          <p:nvSpPr>
            <p:cNvPr id="29" name="Freeform 6">
              <a:extLst>
                <a:ext uri="{FF2B5EF4-FFF2-40B4-BE49-F238E27FC236}">
                  <a16:creationId xmlns:a16="http://schemas.microsoft.com/office/drawing/2014/main" id="{9F46B860-F3E3-6636-B15A-40D40CC5E953}"/>
                </a:ext>
              </a:extLst>
            </p:cNvPr>
            <p:cNvSpPr/>
            <p:nvPr/>
          </p:nvSpPr>
          <p:spPr>
            <a:xfrm>
              <a:off x="0" y="0"/>
              <a:ext cx="1256042" cy="1270576"/>
            </a:xfrm>
            <a:custGeom>
              <a:avLst/>
              <a:gdLst/>
              <a:ahLst/>
              <a:cxnLst/>
              <a:rect l="l" t="t" r="r" b="b"/>
              <a:pathLst>
                <a:path w="1256042" h="1270576">
                  <a:moveTo>
                    <a:pt x="0" y="0"/>
                  </a:moveTo>
                  <a:lnTo>
                    <a:pt x="1256042" y="0"/>
                  </a:lnTo>
                  <a:lnTo>
                    <a:pt x="1256042" y="1270576"/>
                  </a:lnTo>
                  <a:lnTo>
                    <a:pt x="0" y="1270576"/>
                  </a:lnTo>
                  <a:close/>
                </a:path>
              </a:pathLst>
            </a:custGeom>
            <a:solidFill>
              <a:srgbClr val="F7F1EA"/>
            </a:solidFill>
          </p:spPr>
          <p:txBody>
            <a:bodyPr/>
            <a:lstStyle/>
            <a:p>
              <a:endParaRPr lang="fr-MA"/>
            </a:p>
          </p:txBody>
        </p:sp>
        <p:sp>
          <p:nvSpPr>
            <p:cNvPr id="30" name="TextBox 7">
              <a:extLst>
                <a:ext uri="{FF2B5EF4-FFF2-40B4-BE49-F238E27FC236}">
                  <a16:creationId xmlns:a16="http://schemas.microsoft.com/office/drawing/2014/main" id="{F919A1DA-A81E-D37F-C286-74A21106A0FE}"/>
                </a:ext>
              </a:extLst>
            </p:cNvPr>
            <p:cNvSpPr txBox="1"/>
            <p:nvPr/>
          </p:nvSpPr>
          <p:spPr>
            <a:xfrm>
              <a:off x="0" y="-28575"/>
              <a:ext cx="1256042" cy="12991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grpSp>
        <p:nvGrpSpPr>
          <p:cNvPr id="31" name="Group 5">
            <a:extLst>
              <a:ext uri="{FF2B5EF4-FFF2-40B4-BE49-F238E27FC236}">
                <a16:creationId xmlns:a16="http://schemas.microsoft.com/office/drawing/2014/main" id="{5A8C24CC-1CE5-98CD-CE8F-390A5EBEC8E8}"/>
              </a:ext>
            </a:extLst>
          </p:cNvPr>
          <p:cNvGrpSpPr/>
          <p:nvPr/>
        </p:nvGrpSpPr>
        <p:grpSpPr>
          <a:xfrm>
            <a:off x="10972800" y="2440720"/>
            <a:ext cx="5334000" cy="1194530"/>
            <a:chOff x="0" y="0"/>
            <a:chExt cx="1256042" cy="1270576"/>
          </a:xfrm>
        </p:grpSpPr>
        <p:sp>
          <p:nvSpPr>
            <p:cNvPr id="32" name="Freeform 6">
              <a:extLst>
                <a:ext uri="{FF2B5EF4-FFF2-40B4-BE49-F238E27FC236}">
                  <a16:creationId xmlns:a16="http://schemas.microsoft.com/office/drawing/2014/main" id="{2FC989E0-DAD1-8736-67DA-FA137D3DB36B}"/>
                </a:ext>
              </a:extLst>
            </p:cNvPr>
            <p:cNvSpPr/>
            <p:nvPr/>
          </p:nvSpPr>
          <p:spPr>
            <a:xfrm>
              <a:off x="0" y="0"/>
              <a:ext cx="1256042" cy="1270576"/>
            </a:xfrm>
            <a:custGeom>
              <a:avLst/>
              <a:gdLst/>
              <a:ahLst/>
              <a:cxnLst/>
              <a:rect l="l" t="t" r="r" b="b"/>
              <a:pathLst>
                <a:path w="1256042" h="1270576">
                  <a:moveTo>
                    <a:pt x="0" y="0"/>
                  </a:moveTo>
                  <a:lnTo>
                    <a:pt x="1256042" y="0"/>
                  </a:lnTo>
                  <a:lnTo>
                    <a:pt x="1256042" y="1270576"/>
                  </a:lnTo>
                  <a:lnTo>
                    <a:pt x="0" y="1270576"/>
                  </a:lnTo>
                  <a:close/>
                </a:path>
              </a:pathLst>
            </a:custGeom>
            <a:solidFill>
              <a:srgbClr val="F7F1EA"/>
            </a:solidFill>
          </p:spPr>
          <p:txBody>
            <a:bodyPr/>
            <a:lstStyle/>
            <a:p>
              <a:endParaRPr lang="fr-MA" dirty="0"/>
            </a:p>
          </p:txBody>
        </p:sp>
        <p:sp>
          <p:nvSpPr>
            <p:cNvPr id="33" name="TextBox 7">
              <a:extLst>
                <a:ext uri="{FF2B5EF4-FFF2-40B4-BE49-F238E27FC236}">
                  <a16:creationId xmlns:a16="http://schemas.microsoft.com/office/drawing/2014/main" id="{31E4AC06-A58C-F4D5-D1CD-E7A8546DBCB1}"/>
                </a:ext>
              </a:extLst>
            </p:cNvPr>
            <p:cNvSpPr txBox="1"/>
            <p:nvPr/>
          </p:nvSpPr>
          <p:spPr>
            <a:xfrm>
              <a:off x="0" y="-28575"/>
              <a:ext cx="1256042" cy="12991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grpSp>
        <p:nvGrpSpPr>
          <p:cNvPr id="34" name="Group 5">
            <a:extLst>
              <a:ext uri="{FF2B5EF4-FFF2-40B4-BE49-F238E27FC236}">
                <a16:creationId xmlns:a16="http://schemas.microsoft.com/office/drawing/2014/main" id="{33C1DDFE-E90C-31D6-F5FF-49626A6274B9}"/>
              </a:ext>
            </a:extLst>
          </p:cNvPr>
          <p:cNvGrpSpPr/>
          <p:nvPr/>
        </p:nvGrpSpPr>
        <p:grpSpPr>
          <a:xfrm>
            <a:off x="6192622" y="6795954"/>
            <a:ext cx="8399678" cy="1260302"/>
            <a:chOff x="-721901" y="-28575"/>
            <a:chExt cx="1977943" cy="1340535"/>
          </a:xfrm>
        </p:grpSpPr>
        <p:sp>
          <p:nvSpPr>
            <p:cNvPr id="35" name="Freeform 6">
              <a:extLst>
                <a:ext uri="{FF2B5EF4-FFF2-40B4-BE49-F238E27FC236}">
                  <a16:creationId xmlns:a16="http://schemas.microsoft.com/office/drawing/2014/main" id="{7DAE87F5-62B1-A151-7C77-F64BEE946B77}"/>
                </a:ext>
              </a:extLst>
            </p:cNvPr>
            <p:cNvSpPr/>
            <p:nvPr/>
          </p:nvSpPr>
          <p:spPr>
            <a:xfrm>
              <a:off x="-721901" y="41384"/>
              <a:ext cx="1256042" cy="1270576"/>
            </a:xfrm>
            <a:custGeom>
              <a:avLst/>
              <a:gdLst/>
              <a:ahLst/>
              <a:cxnLst/>
              <a:rect l="l" t="t" r="r" b="b"/>
              <a:pathLst>
                <a:path w="1256042" h="1270576">
                  <a:moveTo>
                    <a:pt x="0" y="0"/>
                  </a:moveTo>
                  <a:lnTo>
                    <a:pt x="1256042" y="0"/>
                  </a:lnTo>
                  <a:lnTo>
                    <a:pt x="1256042" y="1270576"/>
                  </a:lnTo>
                  <a:lnTo>
                    <a:pt x="0" y="1270576"/>
                  </a:lnTo>
                  <a:close/>
                </a:path>
              </a:pathLst>
            </a:custGeom>
            <a:solidFill>
              <a:srgbClr val="F7F1EA"/>
            </a:solidFill>
          </p:spPr>
          <p:txBody>
            <a:bodyPr/>
            <a:lstStyle/>
            <a:p>
              <a:pPr algn="ctr"/>
              <a:r>
                <a:rPr lang="en-US" b="1" dirty="0">
                  <a:solidFill>
                    <a:srgbClr val="000000"/>
                  </a:solidFill>
                  <a:latin typeface="Arial Black" panose="020B0A04020102020204" pitchFamily="34" charset="0"/>
                  <a:ea typeface="Now Bold"/>
                  <a:cs typeface="Now Bold"/>
                  <a:sym typeface="Now Bold"/>
                </a:rPr>
                <a:t> </a:t>
              </a:r>
            </a:p>
            <a:p>
              <a:pPr algn="ctr">
                <a:lnSpc>
                  <a:spcPts val="2969"/>
                </a:lnSpc>
              </a:pPr>
              <a:r>
                <a:rPr lang="en-US" sz="2800" b="1" dirty="0">
                  <a:solidFill>
                    <a:srgbClr val="000000"/>
                  </a:solidFill>
                  <a:latin typeface="Now Bold"/>
                  <a:ea typeface="Now Bold"/>
                  <a:cs typeface="Now Bold"/>
                  <a:sym typeface="Now Bold"/>
                </a:rPr>
                <a:t>5. L’ONOMATOPÉE</a:t>
              </a:r>
            </a:p>
            <a:p>
              <a:endParaRPr lang="fr-MA" dirty="0"/>
            </a:p>
          </p:txBody>
        </p:sp>
        <p:sp>
          <p:nvSpPr>
            <p:cNvPr id="36" name="TextBox 7">
              <a:extLst>
                <a:ext uri="{FF2B5EF4-FFF2-40B4-BE49-F238E27FC236}">
                  <a16:creationId xmlns:a16="http://schemas.microsoft.com/office/drawing/2014/main" id="{0060CC82-0332-DB52-8AD1-2E0CC87866BC}"/>
                </a:ext>
              </a:extLst>
            </p:cNvPr>
            <p:cNvSpPr txBox="1"/>
            <p:nvPr/>
          </p:nvSpPr>
          <p:spPr>
            <a:xfrm>
              <a:off x="0" y="-28575"/>
              <a:ext cx="1256042" cy="12991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sp>
        <p:nvSpPr>
          <p:cNvPr id="42" name="ZoneTexte 41">
            <a:extLst>
              <a:ext uri="{FF2B5EF4-FFF2-40B4-BE49-F238E27FC236}">
                <a16:creationId xmlns:a16="http://schemas.microsoft.com/office/drawing/2014/main" id="{BB7C5FE3-F21A-CF14-9E21-562E500DAD48}"/>
              </a:ext>
            </a:extLst>
          </p:cNvPr>
          <p:cNvSpPr txBox="1"/>
          <p:nvPr/>
        </p:nvSpPr>
        <p:spPr>
          <a:xfrm>
            <a:off x="3072493" y="5055468"/>
            <a:ext cx="3179978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969"/>
              </a:lnSpc>
            </a:pPr>
            <a:r>
              <a:rPr lang="en-US" sz="2800" b="1" dirty="0">
                <a:solidFill>
                  <a:srgbClr val="000000"/>
                </a:solidFill>
                <a:latin typeface="Now Bold"/>
                <a:ea typeface="Now Bold"/>
                <a:cs typeface="Now Bold"/>
                <a:sym typeface="Now Bold"/>
              </a:rPr>
              <a:t>3. LA CONJONCTION</a:t>
            </a:r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A9360C30-AFED-38C4-A000-52219CADEFCE}"/>
              </a:ext>
            </a:extLst>
          </p:cNvPr>
          <p:cNvSpPr txBox="1"/>
          <p:nvPr/>
        </p:nvSpPr>
        <p:spPr>
          <a:xfrm>
            <a:off x="2276475" y="2496864"/>
            <a:ext cx="367665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969"/>
              </a:lnSpc>
            </a:pPr>
            <a:endParaRPr lang="en-US" sz="2400" b="1" dirty="0">
              <a:solidFill>
                <a:srgbClr val="000000"/>
              </a:solidFill>
              <a:latin typeface="Now Bold"/>
              <a:ea typeface="Now Bold"/>
              <a:cs typeface="Now Bold"/>
              <a:sym typeface="Now Bold"/>
            </a:endParaRPr>
          </a:p>
          <a:p>
            <a:pPr algn="ctr">
              <a:lnSpc>
                <a:spcPts val="2969"/>
              </a:lnSpc>
            </a:pPr>
            <a:r>
              <a:rPr lang="en-US" sz="2800" b="1" dirty="0">
                <a:solidFill>
                  <a:srgbClr val="000000"/>
                </a:solidFill>
                <a:latin typeface="Now Bold"/>
                <a:ea typeface="Now Bold"/>
                <a:cs typeface="Now Bold"/>
                <a:sym typeface="Now Bold"/>
              </a:rPr>
              <a:t>1. LA PRÉPOSITION</a:t>
            </a: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1DF5E889-F15C-3AEE-4BD4-55247B905396}"/>
              </a:ext>
            </a:extLst>
          </p:cNvPr>
          <p:cNvSpPr txBox="1"/>
          <p:nvPr/>
        </p:nvSpPr>
        <p:spPr>
          <a:xfrm>
            <a:off x="11439525" y="2920281"/>
            <a:ext cx="4648200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969"/>
              </a:lnSpc>
            </a:pPr>
            <a:r>
              <a:rPr lang="en-US" sz="2800" b="1" dirty="0">
                <a:solidFill>
                  <a:srgbClr val="000000"/>
                </a:solidFill>
                <a:latin typeface="Now Bold"/>
                <a:ea typeface="Now Bold"/>
                <a:cs typeface="Now Bold"/>
                <a:sym typeface="Now Bold"/>
              </a:rPr>
              <a:t>2. L’ADVERBE</a:t>
            </a:r>
          </a:p>
        </p:txBody>
      </p:sp>
    </p:spTree>
    <p:extLst>
      <p:ext uri="{BB962C8B-B14F-4D97-AF65-F5344CB8AC3E}">
        <p14:creationId xmlns:p14="http://schemas.microsoft.com/office/powerpoint/2010/main" val="8872143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D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1164058"/>
            <a:ext cx="18288000" cy="9122942"/>
            <a:chOff x="0" y="0"/>
            <a:chExt cx="3756942" cy="145049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756942" cy="1450491"/>
            </a:xfrm>
            <a:custGeom>
              <a:avLst/>
              <a:gdLst/>
              <a:ahLst/>
              <a:cxnLst/>
              <a:rect l="l" t="t" r="r" b="b"/>
              <a:pathLst>
                <a:path w="3756942" h="1450491">
                  <a:moveTo>
                    <a:pt x="0" y="0"/>
                  </a:moveTo>
                  <a:lnTo>
                    <a:pt x="3756942" y="0"/>
                  </a:lnTo>
                  <a:lnTo>
                    <a:pt x="3756942" y="1450491"/>
                  </a:lnTo>
                  <a:lnTo>
                    <a:pt x="0" y="1450491"/>
                  </a:lnTo>
                  <a:close/>
                </a:path>
              </a:pathLst>
            </a:custGeom>
            <a:solidFill>
              <a:srgbClr val="BAC9C2"/>
            </a:solidFill>
          </p:spPr>
          <p:txBody>
            <a:bodyPr/>
            <a:lstStyle/>
            <a:p>
              <a:endParaRPr lang="fr-MA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756942" cy="14790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3733800" y="520520"/>
            <a:ext cx="10561032" cy="4374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69"/>
              </a:lnSpc>
            </a:pPr>
            <a:r>
              <a:rPr lang="en-US" sz="4400" b="1" dirty="0">
                <a:solidFill>
                  <a:srgbClr val="000000"/>
                </a:solidFill>
                <a:latin typeface="Now Bold"/>
                <a:ea typeface="Now Bold"/>
                <a:cs typeface="Now Bold"/>
                <a:sym typeface="Now Bold"/>
              </a:rPr>
              <a:t>1. LA PRÉPOSITION</a:t>
            </a:r>
          </a:p>
        </p:txBody>
      </p:sp>
      <p:grpSp>
        <p:nvGrpSpPr>
          <p:cNvPr id="7" name="Group 7"/>
          <p:cNvGrpSpPr/>
          <p:nvPr/>
        </p:nvGrpSpPr>
        <p:grpSpPr>
          <a:xfrm>
            <a:off x="152400" y="1409700"/>
            <a:ext cx="17983200" cy="8001000"/>
            <a:chOff x="0" y="0"/>
            <a:chExt cx="3502373" cy="1292822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3502373" cy="1292822"/>
            </a:xfrm>
            <a:custGeom>
              <a:avLst/>
              <a:gdLst/>
              <a:ahLst/>
              <a:cxnLst/>
              <a:rect l="l" t="t" r="r" b="b"/>
              <a:pathLst>
                <a:path w="3502373" h="1292822">
                  <a:moveTo>
                    <a:pt x="0" y="0"/>
                  </a:moveTo>
                  <a:lnTo>
                    <a:pt x="3502373" y="0"/>
                  </a:lnTo>
                  <a:lnTo>
                    <a:pt x="3502373" y="1292822"/>
                  </a:lnTo>
                  <a:lnTo>
                    <a:pt x="0" y="1292822"/>
                  </a:lnTo>
                  <a:close/>
                </a:path>
              </a:pathLst>
            </a:custGeom>
            <a:solidFill>
              <a:srgbClr val="DDE3E0"/>
            </a:solidFill>
          </p:spPr>
          <p:txBody>
            <a:bodyPr/>
            <a:lstStyle/>
            <a:p>
              <a:endParaRPr lang="fr-MA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28575"/>
              <a:ext cx="3502373" cy="132139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sp>
        <p:nvSpPr>
          <p:cNvPr id="11" name="Freeform 11"/>
          <p:cNvSpPr/>
          <p:nvPr/>
        </p:nvSpPr>
        <p:spPr>
          <a:xfrm>
            <a:off x="381000" y="9789448"/>
            <a:ext cx="2571816" cy="322646"/>
          </a:xfrm>
          <a:custGeom>
            <a:avLst/>
            <a:gdLst/>
            <a:ahLst/>
            <a:cxnLst/>
            <a:rect l="l" t="t" r="r" b="b"/>
            <a:pathLst>
              <a:path w="2571816" h="322646">
                <a:moveTo>
                  <a:pt x="0" y="0"/>
                </a:moveTo>
                <a:lnTo>
                  <a:pt x="2571816" y="0"/>
                </a:lnTo>
                <a:lnTo>
                  <a:pt x="2571816" y="322646"/>
                </a:lnTo>
                <a:lnTo>
                  <a:pt x="0" y="32264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MA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93D61EC-5C34-BF61-C30F-126C93883182}"/>
              </a:ext>
            </a:extLst>
          </p:cNvPr>
          <p:cNvSpPr txBox="1"/>
          <p:nvPr/>
        </p:nvSpPr>
        <p:spPr>
          <a:xfrm>
            <a:off x="1029419" y="1625776"/>
            <a:ext cx="1005840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MA" sz="2800" dirty="0"/>
              <a:t>La préposition est un mot invariable qui exprime le rapport que les mots ont  entre eux. </a:t>
            </a:r>
          </a:p>
          <a:p>
            <a:r>
              <a:rPr lang="fr-MA" sz="2800" dirty="0"/>
              <a:t>Elle demande toujours après elle un mot qui complète le sens. </a:t>
            </a:r>
          </a:p>
          <a:p>
            <a:r>
              <a:rPr lang="fr-MA" sz="2800" dirty="0"/>
              <a:t>Elle ne peut pas être enlevée.</a:t>
            </a:r>
          </a:p>
          <a:p>
            <a:endParaRPr lang="fr-MA" sz="2800" dirty="0"/>
          </a:p>
        </p:txBody>
      </p:sp>
      <p:pic>
        <p:nvPicPr>
          <p:cNvPr id="13" name="Image 12" descr="Une image contenant texte, Police, capture d’écran, blanc&#10;&#10;Le contenu généré par l’IA peut être incorrect.">
            <a:extLst>
              <a:ext uri="{FF2B5EF4-FFF2-40B4-BE49-F238E27FC236}">
                <a16:creationId xmlns:a16="http://schemas.microsoft.com/office/drawing/2014/main" id="{BB53D7C5-6053-C3A1-3594-2A508CE821A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00"/>
          <a:stretch>
            <a:fillRect/>
          </a:stretch>
        </p:blipFill>
        <p:spPr>
          <a:xfrm>
            <a:off x="11626001" y="1409700"/>
            <a:ext cx="6509599" cy="32004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5" name="Image 14" descr="Une image contenant texte, capture d’écran, diagramme, Police&#10;&#10;Le contenu généré par l’IA peut être incorrect.">
            <a:extLst>
              <a:ext uri="{FF2B5EF4-FFF2-40B4-BE49-F238E27FC236}">
                <a16:creationId xmlns:a16="http://schemas.microsoft.com/office/drawing/2014/main" id="{1A604873-E5F3-14E0-5653-70BBF670D8F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977" y="3872545"/>
            <a:ext cx="10316224" cy="51816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28E3C0C3-1B80-A946-2588-7280856B258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857463" y="4948411"/>
            <a:ext cx="573074" cy="390178"/>
          </a:xfrm>
          <a:prstGeom prst="rect">
            <a:avLst/>
          </a:prstGeom>
        </p:spPr>
      </p:pic>
      <p:sp>
        <p:nvSpPr>
          <p:cNvPr id="18" name="Freeform 5">
            <a:extLst>
              <a:ext uri="{FF2B5EF4-FFF2-40B4-BE49-F238E27FC236}">
                <a16:creationId xmlns:a16="http://schemas.microsoft.com/office/drawing/2014/main" id="{EBD35B92-3B97-E55B-9DB3-E089C2466AA4}"/>
              </a:ext>
            </a:extLst>
          </p:cNvPr>
          <p:cNvSpPr/>
          <p:nvPr/>
        </p:nvSpPr>
        <p:spPr>
          <a:xfrm>
            <a:off x="8859622" y="0"/>
            <a:ext cx="568755" cy="388027"/>
          </a:xfrm>
          <a:custGeom>
            <a:avLst/>
            <a:gdLst/>
            <a:ahLst/>
            <a:cxnLst/>
            <a:rect l="l" t="t" r="r" b="b"/>
            <a:pathLst>
              <a:path w="985110" h="1016530">
                <a:moveTo>
                  <a:pt x="0" y="0"/>
                </a:moveTo>
                <a:lnTo>
                  <a:pt x="985110" y="0"/>
                </a:lnTo>
                <a:lnTo>
                  <a:pt x="985110" y="1016530"/>
                </a:lnTo>
                <a:lnTo>
                  <a:pt x="0" y="101653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MA"/>
          </a:p>
        </p:txBody>
      </p:sp>
    </p:spTree>
    <p:extLst>
      <p:ext uri="{BB962C8B-B14F-4D97-AF65-F5344CB8AC3E}">
        <p14:creationId xmlns:p14="http://schemas.microsoft.com/office/powerpoint/2010/main" val="10241717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488A1C3D-AF90-4911-3A0F-5FCF9657F751}"/>
              </a:ext>
            </a:extLst>
          </p:cNvPr>
          <p:cNvSpPr txBox="1"/>
          <p:nvPr/>
        </p:nvSpPr>
        <p:spPr>
          <a:xfrm>
            <a:off x="4267200" y="190500"/>
            <a:ext cx="91440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9600" b="1" spc="-746">
                <a:solidFill>
                  <a:srgbClr val="6733AC"/>
                </a:solidFill>
                <a:latin typeface="TT Ramillas Bold"/>
                <a:ea typeface="TT Ramillas Bold"/>
                <a:cs typeface="TT Ramillas Bold"/>
                <a:sym typeface="TT Ramillas Bold"/>
              </a:rPr>
              <a:t>Plan</a:t>
            </a:r>
            <a:endParaRPr lang="fr-MA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65CE4D94-428D-063A-FFA6-C00D13A4B702}"/>
              </a:ext>
            </a:extLst>
          </p:cNvPr>
          <p:cNvSpPr txBox="1"/>
          <p:nvPr/>
        </p:nvSpPr>
        <p:spPr>
          <a:xfrm>
            <a:off x="671209" y="2394941"/>
            <a:ext cx="9906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6600" b="1" spc="-746" dirty="0">
                <a:solidFill>
                  <a:srgbClr val="6733AC"/>
                </a:solidFill>
                <a:latin typeface="TT Ramillas Bold"/>
                <a:ea typeface="TT Ramillas Bold"/>
                <a:cs typeface="TT Ramillas Bold"/>
                <a:sym typeface="TT Ramillas Bold"/>
              </a:rPr>
              <a:t>1 .</a:t>
            </a:r>
            <a:endParaRPr lang="fr-MA" sz="6600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1F4677D0-023E-52A3-6CF0-4AB07D6DA8A9}"/>
              </a:ext>
            </a:extLst>
          </p:cNvPr>
          <p:cNvSpPr txBox="1"/>
          <p:nvPr/>
        </p:nvSpPr>
        <p:spPr>
          <a:xfrm>
            <a:off x="612844" y="3669862"/>
            <a:ext cx="9906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6600" b="1" spc="-746" dirty="0">
                <a:solidFill>
                  <a:srgbClr val="6733AC"/>
                </a:solidFill>
                <a:latin typeface="TT Ramillas Bold"/>
                <a:ea typeface="TT Ramillas Bold"/>
                <a:cs typeface="TT Ramillas Bold"/>
                <a:sym typeface="TT Ramillas Bold"/>
              </a:rPr>
              <a:t>2 .</a:t>
            </a:r>
            <a:endParaRPr lang="fr-MA" sz="6600" dirty="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72E2702B-BBC6-FBEC-9C15-3B682A72986F}"/>
              </a:ext>
            </a:extLst>
          </p:cNvPr>
          <p:cNvSpPr txBox="1"/>
          <p:nvPr/>
        </p:nvSpPr>
        <p:spPr>
          <a:xfrm>
            <a:off x="612844" y="4930610"/>
            <a:ext cx="9906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6600" b="1" spc="-746" dirty="0">
                <a:solidFill>
                  <a:srgbClr val="6733AC"/>
                </a:solidFill>
                <a:latin typeface="TT Ramillas Bold"/>
                <a:ea typeface="TT Ramillas Bold"/>
                <a:cs typeface="TT Ramillas Bold"/>
                <a:sym typeface="TT Ramillas Bold"/>
              </a:rPr>
              <a:t>3 .</a:t>
            </a:r>
            <a:endParaRPr lang="fr-MA" sz="6600" dirty="0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7E01699D-DE28-0634-DA9A-9BA96316DCAF}"/>
              </a:ext>
            </a:extLst>
          </p:cNvPr>
          <p:cNvSpPr txBox="1"/>
          <p:nvPr/>
        </p:nvSpPr>
        <p:spPr>
          <a:xfrm>
            <a:off x="612844" y="7570737"/>
            <a:ext cx="9906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6600" b="1" spc="-746" dirty="0">
                <a:solidFill>
                  <a:srgbClr val="6733AC"/>
                </a:solidFill>
                <a:latin typeface="TT Ramillas Bold"/>
                <a:ea typeface="TT Ramillas Bold"/>
                <a:cs typeface="TT Ramillas Bold"/>
                <a:sym typeface="TT Ramillas Bold"/>
              </a:rPr>
              <a:t>5 .</a:t>
            </a:r>
            <a:endParaRPr lang="fr-MA" sz="6600" dirty="0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E6461AD1-B304-D3B0-FC8C-748576F01DA8}"/>
              </a:ext>
            </a:extLst>
          </p:cNvPr>
          <p:cNvSpPr txBox="1"/>
          <p:nvPr/>
        </p:nvSpPr>
        <p:spPr>
          <a:xfrm>
            <a:off x="612844" y="6253395"/>
            <a:ext cx="9906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6600" b="1" spc="-746" dirty="0">
                <a:solidFill>
                  <a:srgbClr val="6733AC"/>
                </a:solidFill>
                <a:latin typeface="TT Ramillas Bold"/>
                <a:ea typeface="TT Ramillas Bold"/>
                <a:cs typeface="TT Ramillas Bold"/>
                <a:sym typeface="TT Ramillas Bold"/>
              </a:rPr>
              <a:t>4 .</a:t>
            </a:r>
            <a:endParaRPr lang="fr-MA" sz="6600" dirty="0"/>
          </a:p>
        </p:txBody>
      </p:sp>
      <p:sp>
        <p:nvSpPr>
          <p:cNvPr id="23" name="TextBox 11">
            <a:extLst>
              <a:ext uri="{FF2B5EF4-FFF2-40B4-BE49-F238E27FC236}">
                <a16:creationId xmlns:a16="http://schemas.microsoft.com/office/drawing/2014/main" id="{124D0EA0-4CB0-6CEF-4335-E135A5D46DFF}"/>
              </a:ext>
            </a:extLst>
          </p:cNvPr>
          <p:cNvSpPr txBox="1"/>
          <p:nvPr/>
        </p:nvSpPr>
        <p:spPr>
          <a:xfrm>
            <a:off x="1683580" y="1562100"/>
            <a:ext cx="8463638" cy="81201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899"/>
              </a:lnSpc>
            </a:pPr>
            <a:r>
              <a:rPr lang="en-US" sz="3499" b="1" dirty="0">
                <a:solidFill>
                  <a:srgbClr val="000000"/>
                </a:solidFill>
                <a:latin typeface="Now Bold"/>
                <a:ea typeface="Now Bold"/>
                <a:cs typeface="Now Bold"/>
                <a:sym typeface="Now Bold"/>
              </a:rPr>
              <a:t>INTRODUCTION</a:t>
            </a:r>
          </a:p>
          <a:p>
            <a:pPr>
              <a:lnSpc>
                <a:spcPts val="4899"/>
              </a:lnSpc>
            </a:pPr>
            <a:endParaRPr lang="en-US" sz="3499" b="1" dirty="0">
              <a:solidFill>
                <a:srgbClr val="000000"/>
              </a:solidFill>
              <a:latin typeface="Now Bold"/>
              <a:ea typeface="Now Bold"/>
              <a:cs typeface="Now Bold"/>
              <a:sym typeface="Now Bold"/>
            </a:endParaRPr>
          </a:p>
          <a:p>
            <a:pPr>
              <a:lnSpc>
                <a:spcPts val="4899"/>
              </a:lnSpc>
            </a:pPr>
            <a:r>
              <a:rPr lang="en-US" sz="3499" b="1" dirty="0">
                <a:solidFill>
                  <a:srgbClr val="000000"/>
                </a:solidFill>
                <a:latin typeface="Now Bold"/>
                <a:ea typeface="Now Bold"/>
                <a:cs typeface="Now Bold"/>
                <a:sym typeface="Now Bold"/>
              </a:rPr>
              <a:t>OBJECTIFS DU COURS</a:t>
            </a:r>
          </a:p>
          <a:p>
            <a:pPr>
              <a:lnSpc>
                <a:spcPts val="4899"/>
              </a:lnSpc>
            </a:pPr>
            <a:endParaRPr lang="en-US" sz="3499" b="1" dirty="0">
              <a:solidFill>
                <a:srgbClr val="000000"/>
              </a:solidFill>
              <a:latin typeface="Now Bold"/>
              <a:ea typeface="Now Bold"/>
              <a:cs typeface="Now Bold"/>
              <a:sym typeface="Now Bold"/>
            </a:endParaRPr>
          </a:p>
          <a:p>
            <a:pPr>
              <a:lnSpc>
                <a:spcPts val="4899"/>
              </a:lnSpc>
            </a:pPr>
            <a:r>
              <a:rPr lang="en-US" sz="3200" b="1" dirty="0">
                <a:solidFill>
                  <a:srgbClr val="000000"/>
                </a:solidFill>
                <a:latin typeface="Now Bold"/>
                <a:ea typeface="Now Bold"/>
                <a:cs typeface="Now Bold"/>
                <a:sym typeface="Now Bold"/>
              </a:rPr>
              <a:t>DEFINITION DES CLASSES GRAMMATICALES</a:t>
            </a:r>
          </a:p>
          <a:p>
            <a:pPr>
              <a:lnSpc>
                <a:spcPts val="4899"/>
              </a:lnSpc>
            </a:pPr>
            <a:endParaRPr lang="en-US" sz="3200" b="1" dirty="0">
              <a:solidFill>
                <a:srgbClr val="000000"/>
              </a:solidFill>
              <a:latin typeface="Now Bold"/>
              <a:ea typeface="Now Bold"/>
              <a:cs typeface="Now Bold"/>
              <a:sym typeface="Now Bold"/>
            </a:endParaRPr>
          </a:p>
          <a:p>
            <a:pPr>
              <a:lnSpc>
                <a:spcPts val="4899"/>
              </a:lnSpc>
            </a:pPr>
            <a:r>
              <a:rPr lang="en-US" sz="3200" b="1" dirty="0">
                <a:solidFill>
                  <a:srgbClr val="000000"/>
                </a:solidFill>
                <a:latin typeface="Now Bold"/>
                <a:ea typeface="Now Bold"/>
                <a:cs typeface="Now Bold"/>
                <a:sym typeface="Now Bold"/>
              </a:rPr>
              <a:t>LES MOTS VARIABLES</a:t>
            </a:r>
          </a:p>
          <a:p>
            <a:pPr>
              <a:lnSpc>
                <a:spcPts val="4899"/>
              </a:lnSpc>
            </a:pPr>
            <a:endParaRPr lang="en-US" sz="3200" b="1" dirty="0">
              <a:solidFill>
                <a:srgbClr val="000000"/>
              </a:solidFill>
              <a:latin typeface="Now Bold"/>
              <a:ea typeface="Now Bold"/>
              <a:cs typeface="Now Bold"/>
              <a:sym typeface="Now Bold"/>
            </a:endParaRPr>
          </a:p>
          <a:p>
            <a:pPr>
              <a:lnSpc>
                <a:spcPts val="4899"/>
              </a:lnSpc>
            </a:pPr>
            <a:r>
              <a:rPr lang="en-US" sz="3200" b="1" dirty="0">
                <a:solidFill>
                  <a:srgbClr val="000000"/>
                </a:solidFill>
                <a:latin typeface="Now Bold"/>
                <a:ea typeface="Now Bold"/>
                <a:cs typeface="Now Bold"/>
                <a:sym typeface="Now Bold"/>
              </a:rPr>
              <a:t>LES MOTS INVARIABLES</a:t>
            </a:r>
          </a:p>
          <a:p>
            <a:pPr>
              <a:lnSpc>
                <a:spcPts val="4899"/>
              </a:lnSpc>
            </a:pPr>
            <a:endParaRPr lang="en-US" sz="3200" b="1" dirty="0">
              <a:solidFill>
                <a:srgbClr val="000000"/>
              </a:solidFill>
              <a:latin typeface="Now Bold"/>
              <a:ea typeface="Now Bold"/>
              <a:cs typeface="Now Bold"/>
              <a:sym typeface="Now Bold"/>
            </a:endParaRPr>
          </a:p>
          <a:p>
            <a:pPr>
              <a:lnSpc>
                <a:spcPts val="4899"/>
              </a:lnSpc>
            </a:pPr>
            <a:r>
              <a:rPr lang="en-US" sz="3200" b="1" dirty="0">
                <a:solidFill>
                  <a:srgbClr val="000000"/>
                </a:solidFill>
                <a:latin typeface="Now Bold"/>
                <a:ea typeface="Now Bold"/>
                <a:cs typeface="Now Bold"/>
                <a:sym typeface="Now Bold"/>
              </a:rPr>
              <a:t>EXERCICES</a:t>
            </a:r>
          </a:p>
          <a:p>
            <a:pPr>
              <a:lnSpc>
                <a:spcPts val="4899"/>
              </a:lnSpc>
            </a:pPr>
            <a:endParaRPr lang="en-US" sz="3499" b="1" dirty="0">
              <a:solidFill>
                <a:srgbClr val="000000"/>
              </a:solidFill>
              <a:latin typeface="Now Bold"/>
              <a:ea typeface="Now Bold"/>
              <a:cs typeface="Now Bold"/>
              <a:sym typeface="Now Bold"/>
            </a:endParaRPr>
          </a:p>
          <a:p>
            <a:pPr>
              <a:lnSpc>
                <a:spcPts val="4899"/>
              </a:lnSpc>
            </a:pPr>
            <a:r>
              <a:rPr lang="en-US" sz="3200" b="1" dirty="0">
                <a:solidFill>
                  <a:srgbClr val="000000"/>
                </a:solidFill>
                <a:latin typeface="Now Bold"/>
                <a:ea typeface="Now Bold"/>
                <a:cs typeface="Now Bold"/>
                <a:sym typeface="Now Bold"/>
              </a:rPr>
              <a:t>CONCLUSION</a:t>
            </a:r>
            <a:endParaRPr lang="en-US" sz="3499" b="1" dirty="0">
              <a:solidFill>
                <a:srgbClr val="000000"/>
              </a:solidFill>
              <a:latin typeface="Now Bold"/>
              <a:ea typeface="Now Bold"/>
              <a:cs typeface="Now Bold"/>
              <a:sym typeface="Now Bold"/>
            </a:endParaRPr>
          </a:p>
        </p:txBody>
      </p:sp>
    </p:spTree>
    <p:extLst>
      <p:ext uri="{BB962C8B-B14F-4D97-AF65-F5344CB8AC3E}">
        <p14:creationId xmlns:p14="http://schemas.microsoft.com/office/powerpoint/2010/main" val="16772304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D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1164058"/>
            <a:ext cx="18288000" cy="9122942"/>
            <a:chOff x="0" y="0"/>
            <a:chExt cx="3756942" cy="145049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756942" cy="1450491"/>
            </a:xfrm>
            <a:custGeom>
              <a:avLst/>
              <a:gdLst/>
              <a:ahLst/>
              <a:cxnLst/>
              <a:rect l="l" t="t" r="r" b="b"/>
              <a:pathLst>
                <a:path w="3756942" h="1450491">
                  <a:moveTo>
                    <a:pt x="0" y="0"/>
                  </a:moveTo>
                  <a:lnTo>
                    <a:pt x="3756942" y="0"/>
                  </a:lnTo>
                  <a:lnTo>
                    <a:pt x="3756942" y="1450491"/>
                  </a:lnTo>
                  <a:lnTo>
                    <a:pt x="0" y="1450491"/>
                  </a:lnTo>
                  <a:close/>
                </a:path>
              </a:pathLst>
            </a:custGeom>
            <a:solidFill>
              <a:srgbClr val="BAC9C2"/>
            </a:solidFill>
          </p:spPr>
          <p:txBody>
            <a:bodyPr/>
            <a:lstStyle/>
            <a:p>
              <a:endParaRPr lang="fr-MA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756942" cy="14790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8859622" y="0"/>
            <a:ext cx="568755" cy="388027"/>
          </a:xfrm>
          <a:custGeom>
            <a:avLst/>
            <a:gdLst/>
            <a:ahLst/>
            <a:cxnLst/>
            <a:rect l="l" t="t" r="r" b="b"/>
            <a:pathLst>
              <a:path w="985110" h="1016530">
                <a:moveTo>
                  <a:pt x="0" y="0"/>
                </a:moveTo>
                <a:lnTo>
                  <a:pt x="985110" y="0"/>
                </a:lnTo>
                <a:lnTo>
                  <a:pt x="985110" y="1016530"/>
                </a:lnTo>
                <a:lnTo>
                  <a:pt x="0" y="101653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MA"/>
          </a:p>
        </p:txBody>
      </p:sp>
      <p:sp>
        <p:nvSpPr>
          <p:cNvPr id="6" name="TextBox 6"/>
          <p:cNvSpPr txBox="1"/>
          <p:nvPr/>
        </p:nvSpPr>
        <p:spPr>
          <a:xfrm>
            <a:off x="3733800" y="555877"/>
            <a:ext cx="10561032" cy="4374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69"/>
              </a:lnSpc>
            </a:pPr>
            <a:r>
              <a:rPr lang="en-US" sz="4400" b="1" dirty="0">
                <a:solidFill>
                  <a:srgbClr val="000000"/>
                </a:solidFill>
                <a:latin typeface="Now Bold"/>
                <a:ea typeface="Now Bold"/>
                <a:cs typeface="Now Bold"/>
                <a:sym typeface="Now Bold"/>
              </a:rPr>
              <a:t>2. L’ADVERBE</a:t>
            </a:r>
          </a:p>
        </p:txBody>
      </p:sp>
      <p:grpSp>
        <p:nvGrpSpPr>
          <p:cNvPr id="7" name="Group 7"/>
          <p:cNvGrpSpPr/>
          <p:nvPr/>
        </p:nvGrpSpPr>
        <p:grpSpPr>
          <a:xfrm>
            <a:off x="381000" y="1424300"/>
            <a:ext cx="17602200" cy="8001000"/>
            <a:chOff x="0" y="0"/>
            <a:chExt cx="3502373" cy="1292822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3502373" cy="1292822"/>
            </a:xfrm>
            <a:custGeom>
              <a:avLst/>
              <a:gdLst/>
              <a:ahLst/>
              <a:cxnLst/>
              <a:rect l="l" t="t" r="r" b="b"/>
              <a:pathLst>
                <a:path w="3502373" h="1292822">
                  <a:moveTo>
                    <a:pt x="0" y="0"/>
                  </a:moveTo>
                  <a:lnTo>
                    <a:pt x="3502373" y="0"/>
                  </a:lnTo>
                  <a:lnTo>
                    <a:pt x="3502373" y="1292822"/>
                  </a:lnTo>
                  <a:lnTo>
                    <a:pt x="0" y="1292822"/>
                  </a:lnTo>
                  <a:close/>
                </a:path>
              </a:pathLst>
            </a:custGeom>
            <a:solidFill>
              <a:srgbClr val="DDE3E0"/>
            </a:solidFill>
          </p:spPr>
          <p:txBody>
            <a:bodyPr/>
            <a:lstStyle/>
            <a:p>
              <a:endParaRPr lang="fr-MA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28575"/>
              <a:ext cx="3502373" cy="132139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sp>
        <p:nvSpPr>
          <p:cNvPr id="11" name="Freeform 11"/>
          <p:cNvSpPr/>
          <p:nvPr/>
        </p:nvSpPr>
        <p:spPr>
          <a:xfrm>
            <a:off x="381000" y="9789448"/>
            <a:ext cx="2571816" cy="322646"/>
          </a:xfrm>
          <a:custGeom>
            <a:avLst/>
            <a:gdLst/>
            <a:ahLst/>
            <a:cxnLst/>
            <a:rect l="l" t="t" r="r" b="b"/>
            <a:pathLst>
              <a:path w="2571816" h="322646">
                <a:moveTo>
                  <a:pt x="0" y="0"/>
                </a:moveTo>
                <a:lnTo>
                  <a:pt x="2571816" y="0"/>
                </a:lnTo>
                <a:lnTo>
                  <a:pt x="2571816" y="322646"/>
                </a:lnTo>
                <a:lnTo>
                  <a:pt x="0" y="322646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MA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CA9F78C5-D91F-3BBA-5CC6-6B7CB11679B6}"/>
              </a:ext>
            </a:extLst>
          </p:cNvPr>
          <p:cNvSpPr txBox="1"/>
          <p:nvPr/>
        </p:nvSpPr>
        <p:spPr>
          <a:xfrm>
            <a:off x="1066799" y="2081123"/>
            <a:ext cx="16154400" cy="69865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MA" sz="2800" dirty="0"/>
              <a:t>L’adverbe est un mot invariable qui modifie un verbe,</a:t>
            </a:r>
          </a:p>
          <a:p>
            <a:r>
              <a:rPr lang="fr-MA" sz="2800" dirty="0"/>
              <a:t> un adjectif ou un autre adverbe. Il peut être effacé.</a:t>
            </a:r>
          </a:p>
          <a:p>
            <a:endParaRPr lang="fr-MA" sz="2800" dirty="0"/>
          </a:p>
          <a:p>
            <a:endParaRPr lang="fr-MA" sz="2800" dirty="0"/>
          </a:p>
          <a:p>
            <a:r>
              <a:rPr lang="fr-FR" sz="2800" b="1" dirty="0">
                <a:solidFill>
                  <a:schemeClr val="bg2">
                    <a:lumMod val="50000"/>
                  </a:schemeClr>
                </a:solidFill>
              </a:rPr>
              <a:t>Catégorie d’adverbes</a:t>
            </a:r>
          </a:p>
          <a:p>
            <a:endParaRPr lang="fr-FR" sz="2800" dirty="0"/>
          </a:p>
          <a:p>
            <a:r>
              <a:rPr lang="fr-FR" sz="2800" b="1" dirty="0">
                <a:solidFill>
                  <a:schemeClr val="tx2"/>
                </a:solidFill>
              </a:rPr>
              <a:t>1- ADVERBES DE LIEUX</a:t>
            </a:r>
          </a:p>
          <a:p>
            <a:endParaRPr lang="fr-FR" sz="2800" dirty="0"/>
          </a:p>
          <a:p>
            <a:r>
              <a:rPr lang="fr-FR" sz="2800" dirty="0"/>
              <a:t>Ailleurs, après, arrière, autour, avant, dedans, dehors, derrière, dessous, devant, ici, là, loin, partout, près, à droite, à gauche, là-bas, vis-à-vis, etc.</a:t>
            </a:r>
          </a:p>
          <a:p>
            <a:endParaRPr lang="fr-FR" sz="2800" dirty="0"/>
          </a:p>
          <a:p>
            <a:r>
              <a:rPr lang="fr-FR" sz="2800" b="1" dirty="0">
                <a:solidFill>
                  <a:schemeClr val="tx2"/>
                </a:solidFill>
              </a:rPr>
              <a:t>2- ADVERBES DE TEMPS</a:t>
            </a:r>
          </a:p>
          <a:p>
            <a:endParaRPr lang="fr-FR" sz="2800" dirty="0"/>
          </a:p>
          <a:p>
            <a:r>
              <a:rPr lang="fr-FR" sz="2800" dirty="0"/>
              <a:t>Alors, après, aujourd’hui, auparavant, aussitôt, autrefois, avant, bientôt, déjà, demain, depuis, enfin, ensuite, hier, jadis, jamais, maintenant, parfois, quand, quelquefois, soudain, souvent, toujours, tard, tôt, tout à coup, tout de suite, par semaine, etc.</a:t>
            </a:r>
          </a:p>
        </p:txBody>
      </p:sp>
      <p:pic>
        <p:nvPicPr>
          <p:cNvPr id="14" name="Image 13" descr="Une image contenant texte, Police, capture d’écran, reçu&#10;&#10;Le contenu généré par l’IA peut être incorrect.">
            <a:extLst>
              <a:ext uri="{FF2B5EF4-FFF2-40B4-BE49-F238E27FC236}">
                <a16:creationId xmlns:a16="http://schemas.microsoft.com/office/drawing/2014/main" id="{E94278E0-08AD-A6C0-5CE6-763B5E00DE1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999" y="1699751"/>
            <a:ext cx="8762999" cy="30861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3537762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D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1164058"/>
            <a:ext cx="18288000" cy="9122942"/>
            <a:chOff x="0" y="0"/>
            <a:chExt cx="3756942" cy="145049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756942" cy="1450491"/>
            </a:xfrm>
            <a:custGeom>
              <a:avLst/>
              <a:gdLst/>
              <a:ahLst/>
              <a:cxnLst/>
              <a:rect l="l" t="t" r="r" b="b"/>
              <a:pathLst>
                <a:path w="3756942" h="1450491">
                  <a:moveTo>
                    <a:pt x="0" y="0"/>
                  </a:moveTo>
                  <a:lnTo>
                    <a:pt x="3756942" y="0"/>
                  </a:lnTo>
                  <a:lnTo>
                    <a:pt x="3756942" y="1450491"/>
                  </a:lnTo>
                  <a:lnTo>
                    <a:pt x="0" y="1450491"/>
                  </a:lnTo>
                  <a:close/>
                </a:path>
              </a:pathLst>
            </a:custGeom>
            <a:solidFill>
              <a:srgbClr val="BAC9C2"/>
            </a:solidFill>
          </p:spPr>
          <p:txBody>
            <a:bodyPr/>
            <a:lstStyle/>
            <a:p>
              <a:endParaRPr lang="fr-MA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756942" cy="14790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8859622" y="0"/>
            <a:ext cx="568755" cy="388027"/>
          </a:xfrm>
          <a:custGeom>
            <a:avLst/>
            <a:gdLst/>
            <a:ahLst/>
            <a:cxnLst/>
            <a:rect l="l" t="t" r="r" b="b"/>
            <a:pathLst>
              <a:path w="985110" h="1016530">
                <a:moveTo>
                  <a:pt x="0" y="0"/>
                </a:moveTo>
                <a:lnTo>
                  <a:pt x="985110" y="0"/>
                </a:lnTo>
                <a:lnTo>
                  <a:pt x="985110" y="1016530"/>
                </a:lnTo>
                <a:lnTo>
                  <a:pt x="0" y="101653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MA"/>
          </a:p>
        </p:txBody>
      </p:sp>
      <p:sp>
        <p:nvSpPr>
          <p:cNvPr id="6" name="TextBox 6"/>
          <p:cNvSpPr txBox="1"/>
          <p:nvPr/>
        </p:nvSpPr>
        <p:spPr>
          <a:xfrm>
            <a:off x="3733800" y="571342"/>
            <a:ext cx="10561032" cy="4374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69"/>
              </a:lnSpc>
            </a:pPr>
            <a:r>
              <a:rPr lang="en-US" sz="4400" b="1" dirty="0">
                <a:solidFill>
                  <a:srgbClr val="000000"/>
                </a:solidFill>
                <a:latin typeface="Now Bold"/>
                <a:ea typeface="Now Bold"/>
                <a:cs typeface="Now Bold"/>
                <a:sym typeface="Now Bold"/>
              </a:rPr>
              <a:t>2. L’ADVERBE</a:t>
            </a:r>
          </a:p>
        </p:txBody>
      </p:sp>
      <p:grpSp>
        <p:nvGrpSpPr>
          <p:cNvPr id="7" name="Group 7"/>
          <p:cNvGrpSpPr/>
          <p:nvPr/>
        </p:nvGrpSpPr>
        <p:grpSpPr>
          <a:xfrm>
            <a:off x="228600" y="1409700"/>
            <a:ext cx="17754600" cy="8001000"/>
            <a:chOff x="0" y="0"/>
            <a:chExt cx="3502373" cy="1292822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3502373" cy="1292822"/>
            </a:xfrm>
            <a:custGeom>
              <a:avLst/>
              <a:gdLst/>
              <a:ahLst/>
              <a:cxnLst/>
              <a:rect l="l" t="t" r="r" b="b"/>
              <a:pathLst>
                <a:path w="3502373" h="1292822">
                  <a:moveTo>
                    <a:pt x="0" y="0"/>
                  </a:moveTo>
                  <a:lnTo>
                    <a:pt x="3502373" y="0"/>
                  </a:lnTo>
                  <a:lnTo>
                    <a:pt x="3502373" y="1292822"/>
                  </a:lnTo>
                  <a:lnTo>
                    <a:pt x="0" y="1292822"/>
                  </a:lnTo>
                  <a:close/>
                </a:path>
              </a:pathLst>
            </a:custGeom>
            <a:solidFill>
              <a:srgbClr val="DDE3E0"/>
            </a:solidFill>
          </p:spPr>
          <p:txBody>
            <a:bodyPr/>
            <a:lstStyle/>
            <a:p>
              <a:endParaRPr lang="fr-MA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28575"/>
              <a:ext cx="3502373" cy="132139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sp>
        <p:nvSpPr>
          <p:cNvPr id="11" name="Freeform 11"/>
          <p:cNvSpPr/>
          <p:nvPr/>
        </p:nvSpPr>
        <p:spPr>
          <a:xfrm>
            <a:off x="381000" y="9789448"/>
            <a:ext cx="2571816" cy="322646"/>
          </a:xfrm>
          <a:custGeom>
            <a:avLst/>
            <a:gdLst/>
            <a:ahLst/>
            <a:cxnLst/>
            <a:rect l="l" t="t" r="r" b="b"/>
            <a:pathLst>
              <a:path w="2571816" h="322646">
                <a:moveTo>
                  <a:pt x="0" y="0"/>
                </a:moveTo>
                <a:lnTo>
                  <a:pt x="2571816" y="0"/>
                </a:lnTo>
                <a:lnTo>
                  <a:pt x="2571816" y="322646"/>
                </a:lnTo>
                <a:lnTo>
                  <a:pt x="0" y="322646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MA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9C37484D-C271-6040-F98C-07C256746124}"/>
              </a:ext>
            </a:extLst>
          </p:cNvPr>
          <p:cNvSpPr txBox="1"/>
          <p:nvPr/>
        </p:nvSpPr>
        <p:spPr>
          <a:xfrm>
            <a:off x="1295400" y="1890772"/>
            <a:ext cx="15925800" cy="69865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b="1" dirty="0">
                <a:solidFill>
                  <a:schemeClr val="tx2"/>
                </a:solidFill>
              </a:rPr>
              <a:t>3- ADVERBES DE MANIÈRE</a:t>
            </a:r>
          </a:p>
          <a:p>
            <a:endParaRPr lang="fr-FR" sz="2800" dirty="0"/>
          </a:p>
          <a:p>
            <a:r>
              <a:rPr lang="fr-FR" sz="2800" dirty="0"/>
              <a:t>Admirablement, ainsi, aussi, bien, bon marché, comme, comment, debout, également, ensemble, exprès, mal, mieux, n’importe comment, plutôt, presque, vite, etc.</a:t>
            </a:r>
          </a:p>
          <a:p>
            <a:endParaRPr lang="fr-FR" sz="2800" dirty="0"/>
          </a:p>
          <a:p>
            <a:r>
              <a:rPr lang="fr-FR" sz="2800" dirty="0"/>
              <a:t>À cette série, il faut ajouter la plupart de adverbes terminés en –ment</a:t>
            </a:r>
          </a:p>
          <a:p>
            <a:endParaRPr lang="fr-FR" sz="2800" dirty="0"/>
          </a:p>
          <a:p>
            <a:r>
              <a:rPr lang="fr-FR" sz="2800" b="1" dirty="0">
                <a:solidFill>
                  <a:schemeClr val="tx2"/>
                </a:solidFill>
              </a:rPr>
              <a:t>4- ADVERBES D’AFFIRMATION ET DE NÉGATION</a:t>
            </a:r>
          </a:p>
          <a:p>
            <a:endParaRPr lang="fr-FR" sz="2800" dirty="0"/>
          </a:p>
          <a:p>
            <a:r>
              <a:rPr lang="fr-FR" sz="2800" dirty="0"/>
              <a:t>Certainement, oui, peut-être, précisément, probablement, sans doute, etc.</a:t>
            </a:r>
          </a:p>
          <a:p>
            <a:r>
              <a:rPr lang="fr-FR" sz="2800" dirty="0"/>
              <a:t>Ne…jamais, ne…pas, ne…plus, ne…point, ne…rien, non, etc.</a:t>
            </a:r>
          </a:p>
          <a:p>
            <a:endParaRPr lang="fr-FR" sz="2800" dirty="0"/>
          </a:p>
          <a:p>
            <a:r>
              <a:rPr lang="fr-FR" sz="2800" b="1" dirty="0">
                <a:solidFill>
                  <a:schemeClr val="tx2"/>
                </a:solidFill>
              </a:rPr>
              <a:t>5- ADVERBES DE QUANTITÉ</a:t>
            </a:r>
          </a:p>
          <a:p>
            <a:endParaRPr lang="fr-FR" sz="2800" dirty="0"/>
          </a:p>
          <a:p>
            <a:r>
              <a:rPr lang="fr-FR" sz="2800" dirty="0"/>
              <a:t>Ainsi, assez, aussi, autant, beaucoup, combien, davantage, encore, environ, </a:t>
            </a:r>
          </a:p>
          <a:p>
            <a:r>
              <a:rPr lang="fr-FR" sz="2800" dirty="0"/>
              <a:t>même, moins, peu, plus, presque, si, tant, tellement, tout, très, trop, un peu, etc</a:t>
            </a:r>
            <a:r>
              <a:rPr lang="fr-FR" sz="1800" dirty="0"/>
              <a:t>.</a:t>
            </a:r>
            <a:endParaRPr lang="fr-MA" sz="1800" dirty="0"/>
          </a:p>
        </p:txBody>
      </p:sp>
    </p:spTree>
    <p:extLst>
      <p:ext uri="{BB962C8B-B14F-4D97-AF65-F5344CB8AC3E}">
        <p14:creationId xmlns:p14="http://schemas.microsoft.com/office/powerpoint/2010/main" val="4927108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F91318-1678-1B26-8B61-D4A4ABF5DB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537EA899-C1A5-5254-CF63-3FBDCCC135DD}"/>
              </a:ext>
            </a:extLst>
          </p:cNvPr>
          <p:cNvGrpSpPr/>
          <p:nvPr/>
        </p:nvGrpSpPr>
        <p:grpSpPr>
          <a:xfrm>
            <a:off x="0" y="1164058"/>
            <a:ext cx="18288000" cy="9122942"/>
            <a:chOff x="0" y="0"/>
            <a:chExt cx="3756942" cy="1450491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BB1FBF6A-6F16-1FA1-ADA8-E8F79BE5A792}"/>
                </a:ext>
              </a:extLst>
            </p:cNvPr>
            <p:cNvSpPr/>
            <p:nvPr/>
          </p:nvSpPr>
          <p:spPr>
            <a:xfrm>
              <a:off x="0" y="0"/>
              <a:ext cx="3756942" cy="1450491"/>
            </a:xfrm>
            <a:custGeom>
              <a:avLst/>
              <a:gdLst/>
              <a:ahLst/>
              <a:cxnLst/>
              <a:rect l="l" t="t" r="r" b="b"/>
              <a:pathLst>
                <a:path w="3756942" h="1450491">
                  <a:moveTo>
                    <a:pt x="0" y="0"/>
                  </a:moveTo>
                  <a:lnTo>
                    <a:pt x="3756942" y="0"/>
                  </a:lnTo>
                  <a:lnTo>
                    <a:pt x="3756942" y="1450491"/>
                  </a:lnTo>
                  <a:lnTo>
                    <a:pt x="0" y="1450491"/>
                  </a:lnTo>
                  <a:close/>
                </a:path>
              </a:pathLst>
            </a:custGeom>
            <a:solidFill>
              <a:srgbClr val="BAC9C2"/>
            </a:solidFill>
          </p:spPr>
          <p:txBody>
            <a:bodyPr/>
            <a:lstStyle/>
            <a:p>
              <a:endParaRPr lang="fr-MA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1519F941-B552-7612-2ED8-D869D46589BA}"/>
                </a:ext>
              </a:extLst>
            </p:cNvPr>
            <p:cNvSpPr txBox="1"/>
            <p:nvPr/>
          </p:nvSpPr>
          <p:spPr>
            <a:xfrm>
              <a:off x="0" y="-28575"/>
              <a:ext cx="3756942" cy="14790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57D8B228-A78E-7D9B-B999-CC427B2D1BB2}"/>
              </a:ext>
            </a:extLst>
          </p:cNvPr>
          <p:cNvSpPr/>
          <p:nvPr/>
        </p:nvSpPr>
        <p:spPr>
          <a:xfrm>
            <a:off x="8859622" y="0"/>
            <a:ext cx="568755" cy="388027"/>
          </a:xfrm>
          <a:custGeom>
            <a:avLst/>
            <a:gdLst/>
            <a:ahLst/>
            <a:cxnLst/>
            <a:rect l="l" t="t" r="r" b="b"/>
            <a:pathLst>
              <a:path w="985110" h="1016530">
                <a:moveTo>
                  <a:pt x="0" y="0"/>
                </a:moveTo>
                <a:lnTo>
                  <a:pt x="985110" y="0"/>
                </a:lnTo>
                <a:lnTo>
                  <a:pt x="985110" y="1016530"/>
                </a:lnTo>
                <a:lnTo>
                  <a:pt x="0" y="101653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MA"/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0DD501EE-0C7A-06AE-D734-39186E64EABA}"/>
              </a:ext>
            </a:extLst>
          </p:cNvPr>
          <p:cNvSpPr txBox="1"/>
          <p:nvPr/>
        </p:nvSpPr>
        <p:spPr>
          <a:xfrm>
            <a:off x="3733800" y="578530"/>
            <a:ext cx="10561032" cy="4374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69"/>
              </a:lnSpc>
            </a:pPr>
            <a:r>
              <a:rPr lang="en-US" sz="4400" b="1" dirty="0">
                <a:solidFill>
                  <a:srgbClr val="000000"/>
                </a:solidFill>
                <a:latin typeface="Now Bold"/>
                <a:ea typeface="Now Bold"/>
                <a:cs typeface="Now Bold"/>
                <a:sym typeface="Now Bold"/>
              </a:rPr>
              <a:t>3. LA CONJONCTION</a:t>
            </a:r>
          </a:p>
        </p:txBody>
      </p:sp>
      <p:grpSp>
        <p:nvGrpSpPr>
          <p:cNvPr id="7" name="Group 7">
            <a:extLst>
              <a:ext uri="{FF2B5EF4-FFF2-40B4-BE49-F238E27FC236}">
                <a16:creationId xmlns:a16="http://schemas.microsoft.com/office/drawing/2014/main" id="{37E51664-2D8C-5B54-6C49-595DDF3A5CD3}"/>
              </a:ext>
            </a:extLst>
          </p:cNvPr>
          <p:cNvGrpSpPr/>
          <p:nvPr/>
        </p:nvGrpSpPr>
        <p:grpSpPr>
          <a:xfrm>
            <a:off x="381000" y="1408515"/>
            <a:ext cx="17526000" cy="8001000"/>
            <a:chOff x="0" y="0"/>
            <a:chExt cx="3502373" cy="1292822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6B468672-4620-3E4A-5855-D562D70A3043}"/>
                </a:ext>
              </a:extLst>
            </p:cNvPr>
            <p:cNvSpPr/>
            <p:nvPr/>
          </p:nvSpPr>
          <p:spPr>
            <a:xfrm>
              <a:off x="0" y="0"/>
              <a:ext cx="3502373" cy="1292822"/>
            </a:xfrm>
            <a:custGeom>
              <a:avLst/>
              <a:gdLst/>
              <a:ahLst/>
              <a:cxnLst/>
              <a:rect l="l" t="t" r="r" b="b"/>
              <a:pathLst>
                <a:path w="3502373" h="1292822">
                  <a:moveTo>
                    <a:pt x="0" y="0"/>
                  </a:moveTo>
                  <a:lnTo>
                    <a:pt x="3502373" y="0"/>
                  </a:lnTo>
                  <a:lnTo>
                    <a:pt x="3502373" y="1292822"/>
                  </a:lnTo>
                  <a:lnTo>
                    <a:pt x="0" y="1292822"/>
                  </a:lnTo>
                  <a:close/>
                </a:path>
              </a:pathLst>
            </a:custGeom>
            <a:solidFill>
              <a:srgbClr val="DDE3E0"/>
            </a:solidFill>
          </p:spPr>
          <p:txBody>
            <a:bodyPr/>
            <a:lstStyle/>
            <a:p>
              <a:endParaRPr lang="fr-MA"/>
            </a:p>
          </p:txBody>
        </p:sp>
        <p:sp>
          <p:nvSpPr>
            <p:cNvPr id="9" name="TextBox 9">
              <a:extLst>
                <a:ext uri="{FF2B5EF4-FFF2-40B4-BE49-F238E27FC236}">
                  <a16:creationId xmlns:a16="http://schemas.microsoft.com/office/drawing/2014/main" id="{FC142400-40A4-73DA-31E8-94B166D3820D}"/>
                </a:ext>
              </a:extLst>
            </p:cNvPr>
            <p:cNvSpPr txBox="1"/>
            <p:nvPr/>
          </p:nvSpPr>
          <p:spPr>
            <a:xfrm>
              <a:off x="0" y="-28575"/>
              <a:ext cx="3502373" cy="132139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sp>
        <p:nvSpPr>
          <p:cNvPr id="11" name="Freeform 11">
            <a:extLst>
              <a:ext uri="{FF2B5EF4-FFF2-40B4-BE49-F238E27FC236}">
                <a16:creationId xmlns:a16="http://schemas.microsoft.com/office/drawing/2014/main" id="{82262908-6F75-D376-CCB4-0AC73932453F}"/>
              </a:ext>
            </a:extLst>
          </p:cNvPr>
          <p:cNvSpPr/>
          <p:nvPr/>
        </p:nvSpPr>
        <p:spPr>
          <a:xfrm>
            <a:off x="381000" y="9789448"/>
            <a:ext cx="2571816" cy="322646"/>
          </a:xfrm>
          <a:custGeom>
            <a:avLst/>
            <a:gdLst/>
            <a:ahLst/>
            <a:cxnLst/>
            <a:rect l="l" t="t" r="r" b="b"/>
            <a:pathLst>
              <a:path w="2571816" h="322646">
                <a:moveTo>
                  <a:pt x="0" y="0"/>
                </a:moveTo>
                <a:lnTo>
                  <a:pt x="2571816" y="0"/>
                </a:lnTo>
                <a:lnTo>
                  <a:pt x="2571816" y="322646"/>
                </a:lnTo>
                <a:lnTo>
                  <a:pt x="0" y="322646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MA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0E3EDB0B-6DCD-CB43-B3E9-1602299058BB}"/>
              </a:ext>
            </a:extLst>
          </p:cNvPr>
          <p:cNvSpPr txBox="1"/>
          <p:nvPr/>
        </p:nvSpPr>
        <p:spPr>
          <a:xfrm>
            <a:off x="896722" y="1433675"/>
            <a:ext cx="15925800" cy="69865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dirty="0"/>
              <a:t>La conjonction est un mot invariable qui sert à lier les mots </a:t>
            </a:r>
          </a:p>
          <a:p>
            <a:r>
              <a:rPr lang="fr-FR" sz="2800" dirty="0"/>
              <a:t>Semblables dans une phrase. Elle ne peut pas être enlevée. </a:t>
            </a:r>
          </a:p>
          <a:p>
            <a:r>
              <a:rPr lang="fr-FR" sz="2800" dirty="0"/>
              <a:t>Il existe deux types de conjonctions :</a:t>
            </a:r>
          </a:p>
          <a:p>
            <a:r>
              <a:rPr lang="fr-FR" sz="2800" dirty="0"/>
              <a:t> </a:t>
            </a:r>
            <a:r>
              <a:rPr lang="fr-FR" sz="2800" b="1" dirty="0"/>
              <a:t>les coordonnants et les subordonnants</a:t>
            </a:r>
            <a:r>
              <a:rPr lang="fr-FR" sz="2800" dirty="0"/>
              <a:t>.</a:t>
            </a:r>
          </a:p>
          <a:p>
            <a:r>
              <a:rPr lang="fr-FR" sz="2800" dirty="0"/>
              <a:t> Il importe de bien connaître ceux-ci si l’on</a:t>
            </a:r>
          </a:p>
          <a:p>
            <a:r>
              <a:rPr lang="fr-FR" sz="2800" dirty="0"/>
              <a:t> veut bien ponctuer certaines phrases.</a:t>
            </a:r>
          </a:p>
          <a:p>
            <a:endParaRPr lang="fr-FR" sz="2800" b="1" dirty="0">
              <a:solidFill>
                <a:schemeClr val="bg2">
                  <a:lumMod val="50000"/>
                </a:schemeClr>
              </a:solidFill>
            </a:endParaRPr>
          </a:p>
          <a:p>
            <a:pPr marL="514350" indent="-514350">
              <a:buAutoNum type="arabicParenR"/>
            </a:pPr>
            <a:r>
              <a:rPr lang="fr-FR" sz="2800" b="1" dirty="0">
                <a:solidFill>
                  <a:schemeClr val="bg2">
                    <a:lumMod val="50000"/>
                  </a:schemeClr>
                </a:solidFill>
              </a:rPr>
              <a:t>Le coordonnant</a:t>
            </a:r>
          </a:p>
          <a:p>
            <a:r>
              <a:rPr lang="fr-FR" sz="2800" dirty="0"/>
              <a:t>Le coordonnant relie toujours des unités syntaxiques de même niveau.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800" dirty="0"/>
              <a:t>Ex : J’achèterai du pain </a:t>
            </a:r>
            <a:r>
              <a:rPr lang="fr-FR" sz="2800" b="1" dirty="0"/>
              <a:t>et</a:t>
            </a:r>
            <a:r>
              <a:rPr lang="fr-FR" sz="2800" dirty="0"/>
              <a:t> du lait au dépanneur.</a:t>
            </a:r>
          </a:p>
          <a:p>
            <a:endParaRPr lang="fr-FR" sz="2800" dirty="0"/>
          </a:p>
          <a:p>
            <a:r>
              <a:rPr lang="fr-FR" sz="2800" b="1" dirty="0">
                <a:solidFill>
                  <a:schemeClr val="tx2"/>
                </a:solidFill>
              </a:rPr>
              <a:t>a- Exprime différentes valeurs</a:t>
            </a:r>
          </a:p>
          <a:p>
            <a:r>
              <a:rPr lang="fr-FR" sz="2800" dirty="0"/>
              <a:t>Les coordonnants ont de nombreuses valeurs</a:t>
            </a:r>
          </a:p>
          <a:p>
            <a:r>
              <a:rPr lang="fr-FR" sz="2800" dirty="0"/>
              <a:t> sémantiques. Celles-ci varient parfois selon</a:t>
            </a:r>
          </a:p>
          <a:p>
            <a:r>
              <a:rPr lang="fr-FR" sz="2800" dirty="0"/>
              <a:t> les contextes.</a:t>
            </a:r>
          </a:p>
          <a:p>
            <a:endParaRPr lang="fr-FR" sz="2800" dirty="0"/>
          </a:p>
        </p:txBody>
      </p:sp>
      <p:pic>
        <p:nvPicPr>
          <p:cNvPr id="15" name="Image 14" descr="Une image contenant texte, Police, capture d’écran, blanc&#10;&#10;Le contenu généré par l’IA peut être incorrect.">
            <a:extLst>
              <a:ext uri="{FF2B5EF4-FFF2-40B4-BE49-F238E27FC236}">
                <a16:creationId xmlns:a16="http://schemas.microsoft.com/office/drawing/2014/main" id="{44ED6CBD-43E2-2848-68A4-5DE5CFA3016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9400" y="1638300"/>
            <a:ext cx="7467599" cy="238187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7" name="Image 16" descr="Une image contenant texte, capture d’écran, Police, algèbre&#10;&#10;Le contenu généré par l’IA peut être incorrect.">
            <a:extLst>
              <a:ext uri="{FF2B5EF4-FFF2-40B4-BE49-F238E27FC236}">
                <a16:creationId xmlns:a16="http://schemas.microsoft.com/office/drawing/2014/main" id="{1A0DF2A1-48EF-28F1-F8E3-3A804DB8878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5932315"/>
            <a:ext cx="9982200" cy="3370351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10540380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BCAD19-9241-F9C4-70C1-75B6FA1F55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096718E1-4090-BDEF-1F21-EC6488A906C2}"/>
              </a:ext>
            </a:extLst>
          </p:cNvPr>
          <p:cNvGrpSpPr/>
          <p:nvPr/>
        </p:nvGrpSpPr>
        <p:grpSpPr>
          <a:xfrm>
            <a:off x="0" y="1164058"/>
            <a:ext cx="18288000" cy="9122942"/>
            <a:chOff x="0" y="0"/>
            <a:chExt cx="3756942" cy="1450491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05E4529D-570D-D6AE-06B2-16B47B86813E}"/>
                </a:ext>
              </a:extLst>
            </p:cNvPr>
            <p:cNvSpPr/>
            <p:nvPr/>
          </p:nvSpPr>
          <p:spPr>
            <a:xfrm>
              <a:off x="0" y="0"/>
              <a:ext cx="3756942" cy="1450491"/>
            </a:xfrm>
            <a:custGeom>
              <a:avLst/>
              <a:gdLst/>
              <a:ahLst/>
              <a:cxnLst/>
              <a:rect l="l" t="t" r="r" b="b"/>
              <a:pathLst>
                <a:path w="3756942" h="1450491">
                  <a:moveTo>
                    <a:pt x="0" y="0"/>
                  </a:moveTo>
                  <a:lnTo>
                    <a:pt x="3756942" y="0"/>
                  </a:lnTo>
                  <a:lnTo>
                    <a:pt x="3756942" y="1450491"/>
                  </a:lnTo>
                  <a:lnTo>
                    <a:pt x="0" y="1450491"/>
                  </a:lnTo>
                  <a:close/>
                </a:path>
              </a:pathLst>
            </a:custGeom>
            <a:solidFill>
              <a:srgbClr val="BAC9C2"/>
            </a:solidFill>
          </p:spPr>
          <p:txBody>
            <a:bodyPr/>
            <a:lstStyle/>
            <a:p>
              <a:endParaRPr lang="fr-MA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602F6358-C491-9ADE-816B-3497BB93770E}"/>
                </a:ext>
              </a:extLst>
            </p:cNvPr>
            <p:cNvSpPr txBox="1"/>
            <p:nvPr/>
          </p:nvSpPr>
          <p:spPr>
            <a:xfrm>
              <a:off x="0" y="-28575"/>
              <a:ext cx="3756942" cy="14790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54DC007D-188D-553D-83B4-E1E42B5C6CD4}"/>
              </a:ext>
            </a:extLst>
          </p:cNvPr>
          <p:cNvSpPr/>
          <p:nvPr/>
        </p:nvSpPr>
        <p:spPr>
          <a:xfrm>
            <a:off x="8859622" y="0"/>
            <a:ext cx="568755" cy="388027"/>
          </a:xfrm>
          <a:custGeom>
            <a:avLst/>
            <a:gdLst/>
            <a:ahLst/>
            <a:cxnLst/>
            <a:rect l="l" t="t" r="r" b="b"/>
            <a:pathLst>
              <a:path w="985110" h="1016530">
                <a:moveTo>
                  <a:pt x="0" y="0"/>
                </a:moveTo>
                <a:lnTo>
                  <a:pt x="985110" y="0"/>
                </a:lnTo>
                <a:lnTo>
                  <a:pt x="985110" y="1016530"/>
                </a:lnTo>
                <a:lnTo>
                  <a:pt x="0" y="101653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MA"/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5A7D2CA4-BD84-755D-BFA7-1C6F2A2F46E5}"/>
              </a:ext>
            </a:extLst>
          </p:cNvPr>
          <p:cNvSpPr txBox="1"/>
          <p:nvPr/>
        </p:nvSpPr>
        <p:spPr>
          <a:xfrm>
            <a:off x="3733800" y="571342"/>
            <a:ext cx="10561032" cy="4374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69"/>
              </a:lnSpc>
            </a:pPr>
            <a:r>
              <a:rPr lang="en-US" sz="4400" b="1" dirty="0">
                <a:solidFill>
                  <a:srgbClr val="000000"/>
                </a:solidFill>
                <a:latin typeface="Now Bold"/>
                <a:ea typeface="Now Bold"/>
                <a:cs typeface="Now Bold"/>
                <a:sym typeface="Now Bold"/>
              </a:rPr>
              <a:t>3. LA CONJONCTION</a:t>
            </a:r>
          </a:p>
        </p:txBody>
      </p:sp>
      <p:grpSp>
        <p:nvGrpSpPr>
          <p:cNvPr id="7" name="Group 7">
            <a:extLst>
              <a:ext uri="{FF2B5EF4-FFF2-40B4-BE49-F238E27FC236}">
                <a16:creationId xmlns:a16="http://schemas.microsoft.com/office/drawing/2014/main" id="{43EAF5B7-61B7-9CF9-C4BA-8BD9683EA87B}"/>
              </a:ext>
            </a:extLst>
          </p:cNvPr>
          <p:cNvGrpSpPr/>
          <p:nvPr/>
        </p:nvGrpSpPr>
        <p:grpSpPr>
          <a:xfrm>
            <a:off x="228600" y="1409700"/>
            <a:ext cx="17907000" cy="8305958"/>
            <a:chOff x="0" y="0"/>
            <a:chExt cx="3502373" cy="1292822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3C63B062-593A-6E8C-F5C3-15AAD1CB8C2E}"/>
                </a:ext>
              </a:extLst>
            </p:cNvPr>
            <p:cNvSpPr/>
            <p:nvPr/>
          </p:nvSpPr>
          <p:spPr>
            <a:xfrm>
              <a:off x="0" y="0"/>
              <a:ext cx="3502373" cy="1292822"/>
            </a:xfrm>
            <a:custGeom>
              <a:avLst/>
              <a:gdLst/>
              <a:ahLst/>
              <a:cxnLst/>
              <a:rect l="l" t="t" r="r" b="b"/>
              <a:pathLst>
                <a:path w="3502373" h="1292822">
                  <a:moveTo>
                    <a:pt x="0" y="0"/>
                  </a:moveTo>
                  <a:lnTo>
                    <a:pt x="3502373" y="0"/>
                  </a:lnTo>
                  <a:lnTo>
                    <a:pt x="3502373" y="1292822"/>
                  </a:lnTo>
                  <a:lnTo>
                    <a:pt x="0" y="1292822"/>
                  </a:lnTo>
                  <a:close/>
                </a:path>
              </a:pathLst>
            </a:custGeom>
            <a:solidFill>
              <a:srgbClr val="DDE3E0"/>
            </a:solidFill>
          </p:spPr>
          <p:txBody>
            <a:bodyPr/>
            <a:lstStyle/>
            <a:p>
              <a:endParaRPr lang="fr-MA"/>
            </a:p>
          </p:txBody>
        </p:sp>
        <p:sp>
          <p:nvSpPr>
            <p:cNvPr id="9" name="TextBox 9">
              <a:extLst>
                <a:ext uri="{FF2B5EF4-FFF2-40B4-BE49-F238E27FC236}">
                  <a16:creationId xmlns:a16="http://schemas.microsoft.com/office/drawing/2014/main" id="{DBBCDB4C-CAA2-1FE0-AD4E-BBF35809715F}"/>
                </a:ext>
              </a:extLst>
            </p:cNvPr>
            <p:cNvSpPr txBox="1"/>
            <p:nvPr/>
          </p:nvSpPr>
          <p:spPr>
            <a:xfrm>
              <a:off x="0" y="-28575"/>
              <a:ext cx="3502373" cy="132139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sp>
        <p:nvSpPr>
          <p:cNvPr id="11" name="Freeform 11">
            <a:extLst>
              <a:ext uri="{FF2B5EF4-FFF2-40B4-BE49-F238E27FC236}">
                <a16:creationId xmlns:a16="http://schemas.microsoft.com/office/drawing/2014/main" id="{04E75C38-BCB0-1B66-FFD1-3E56F2B1F057}"/>
              </a:ext>
            </a:extLst>
          </p:cNvPr>
          <p:cNvSpPr/>
          <p:nvPr/>
        </p:nvSpPr>
        <p:spPr>
          <a:xfrm>
            <a:off x="381000" y="9789448"/>
            <a:ext cx="2571816" cy="322646"/>
          </a:xfrm>
          <a:custGeom>
            <a:avLst/>
            <a:gdLst/>
            <a:ahLst/>
            <a:cxnLst/>
            <a:rect l="l" t="t" r="r" b="b"/>
            <a:pathLst>
              <a:path w="2571816" h="322646">
                <a:moveTo>
                  <a:pt x="0" y="0"/>
                </a:moveTo>
                <a:lnTo>
                  <a:pt x="2571816" y="0"/>
                </a:lnTo>
                <a:lnTo>
                  <a:pt x="2571816" y="322646"/>
                </a:lnTo>
                <a:lnTo>
                  <a:pt x="0" y="322646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MA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9E715F09-A06A-5FBB-A552-E9C5FCDA730D}"/>
              </a:ext>
            </a:extLst>
          </p:cNvPr>
          <p:cNvSpPr txBox="1"/>
          <p:nvPr/>
        </p:nvSpPr>
        <p:spPr>
          <a:xfrm>
            <a:off x="1051416" y="1562100"/>
            <a:ext cx="15925800" cy="79714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b="1" dirty="0">
                <a:solidFill>
                  <a:schemeClr val="tx2"/>
                </a:solidFill>
              </a:rPr>
              <a:t>b- Une classe invariable</a:t>
            </a:r>
            <a:endParaRPr lang="fr-FR" sz="2800" dirty="0"/>
          </a:p>
          <a:p>
            <a:r>
              <a:rPr lang="fr-FR" sz="2800" dirty="0"/>
              <a:t>Le coordonnant est toujours invariable.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800" dirty="0"/>
              <a:t>Ex : J’ai faim </a:t>
            </a:r>
            <a:r>
              <a:rPr lang="fr-FR" sz="2800" b="1" dirty="0"/>
              <a:t>car</a:t>
            </a:r>
            <a:r>
              <a:rPr lang="fr-FR" sz="2800" dirty="0"/>
              <a:t> je n’ai pas mangé ce matin.</a:t>
            </a:r>
          </a:p>
          <a:p>
            <a:r>
              <a:rPr lang="fr-FR" sz="2800" dirty="0"/>
              <a:t>Ici, le coordonnant « car » est invariable.</a:t>
            </a:r>
          </a:p>
          <a:p>
            <a:endParaRPr lang="fr-FR" sz="2800" dirty="0"/>
          </a:p>
          <a:p>
            <a:r>
              <a:rPr lang="fr-FR" sz="2800" b="1" dirty="0">
                <a:solidFill>
                  <a:schemeClr val="bg2">
                    <a:lumMod val="50000"/>
                  </a:schemeClr>
                </a:solidFill>
              </a:rPr>
              <a:t>2) Le subordonnant</a:t>
            </a:r>
            <a:endParaRPr lang="fr-FR" sz="2800" dirty="0"/>
          </a:p>
          <a:p>
            <a:r>
              <a:rPr lang="fr-FR" sz="2800" dirty="0"/>
              <a:t>Le subordonnant est un mot ou une locution qui est placé au début d’une </a:t>
            </a:r>
          </a:p>
          <a:p>
            <a:r>
              <a:rPr lang="fr-FR" sz="2800" dirty="0"/>
              <a:t>subordonnée et qui marque son enchâssement.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800" dirty="0"/>
              <a:t>Ex : J’achèterai du pain et du lait au dépanneur </a:t>
            </a:r>
            <a:r>
              <a:rPr lang="fr-FR" sz="2800" b="1" dirty="0"/>
              <a:t>dès que</a:t>
            </a:r>
            <a:r>
              <a:rPr lang="fr-FR" sz="2800" dirty="0"/>
              <a:t> j’arriverai à la maison.</a:t>
            </a:r>
          </a:p>
          <a:p>
            <a:endParaRPr lang="fr-FR" sz="2800" dirty="0"/>
          </a:p>
          <a:p>
            <a:r>
              <a:rPr lang="fr-FR" sz="2800" b="1" dirty="0">
                <a:solidFill>
                  <a:schemeClr val="tx2"/>
                </a:solidFill>
              </a:rPr>
              <a:t>a- Exprime différentes valeurs</a:t>
            </a:r>
            <a:endParaRPr lang="fr-FR" sz="2800" dirty="0"/>
          </a:p>
          <a:p>
            <a:r>
              <a:rPr lang="fr-FR" sz="2800" dirty="0"/>
              <a:t>Les subordonnants ont de nombreuses valeurs sémantiques.</a:t>
            </a:r>
          </a:p>
          <a:p>
            <a:r>
              <a:rPr lang="fr-FR" sz="2800" dirty="0"/>
              <a:t> Celles-ci varient parfois selon les contextes</a:t>
            </a:r>
            <a:r>
              <a:rPr lang="fr-FR" sz="1800" dirty="0"/>
              <a:t>.</a:t>
            </a:r>
          </a:p>
          <a:p>
            <a:endParaRPr lang="fr-FR" sz="1800" dirty="0"/>
          </a:p>
          <a:p>
            <a:r>
              <a:rPr lang="fr-FR" sz="2800" b="1" dirty="0">
                <a:solidFill>
                  <a:schemeClr val="tx2"/>
                </a:solidFill>
              </a:rPr>
              <a:t>b- Une classe invariable</a:t>
            </a:r>
          </a:p>
          <a:p>
            <a:r>
              <a:rPr lang="fr-FR" sz="2800" dirty="0"/>
              <a:t>Le subordonnant est toujours invariable.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800" dirty="0"/>
              <a:t>Ex : J’ai faim </a:t>
            </a:r>
            <a:r>
              <a:rPr lang="fr-FR" sz="2800" b="1" dirty="0"/>
              <a:t>parce que</a:t>
            </a:r>
            <a:r>
              <a:rPr lang="fr-FR" sz="2800" dirty="0"/>
              <a:t> je n’ai pas mangé ce matin.</a:t>
            </a:r>
          </a:p>
          <a:p>
            <a:r>
              <a:rPr lang="fr-FR" sz="2800" dirty="0"/>
              <a:t>Ici, le subordonnant « parce que » est invariable.</a:t>
            </a:r>
          </a:p>
          <a:p>
            <a:endParaRPr lang="fr-MA" sz="1800" dirty="0"/>
          </a:p>
        </p:txBody>
      </p:sp>
      <p:pic>
        <p:nvPicPr>
          <p:cNvPr id="13" name="Image 12" descr="Une image contenant texte, Police, capture d’écran, document&#10;&#10;Le contenu généré par l’IA peut être incorrect.">
            <a:extLst>
              <a:ext uri="{FF2B5EF4-FFF2-40B4-BE49-F238E27FC236}">
                <a16:creationId xmlns:a16="http://schemas.microsoft.com/office/drawing/2014/main" id="{B278D2E8-8686-459D-9D6D-37F13BE50C7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4600" y="5600700"/>
            <a:ext cx="7924800" cy="3994870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7192333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E1899B-BA54-69D6-4CB1-52A7AAE2BF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C9378C6F-AD7B-29F6-5483-C8692A47F929}"/>
              </a:ext>
            </a:extLst>
          </p:cNvPr>
          <p:cNvGrpSpPr/>
          <p:nvPr/>
        </p:nvGrpSpPr>
        <p:grpSpPr>
          <a:xfrm>
            <a:off x="0" y="1164058"/>
            <a:ext cx="18288000" cy="9122942"/>
            <a:chOff x="0" y="0"/>
            <a:chExt cx="3756942" cy="1450491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12155BEA-F223-668D-87BC-0BE85BBFAD42}"/>
                </a:ext>
              </a:extLst>
            </p:cNvPr>
            <p:cNvSpPr/>
            <p:nvPr/>
          </p:nvSpPr>
          <p:spPr>
            <a:xfrm>
              <a:off x="0" y="0"/>
              <a:ext cx="3756942" cy="1450491"/>
            </a:xfrm>
            <a:custGeom>
              <a:avLst/>
              <a:gdLst/>
              <a:ahLst/>
              <a:cxnLst/>
              <a:rect l="l" t="t" r="r" b="b"/>
              <a:pathLst>
                <a:path w="3756942" h="1450491">
                  <a:moveTo>
                    <a:pt x="0" y="0"/>
                  </a:moveTo>
                  <a:lnTo>
                    <a:pt x="3756942" y="0"/>
                  </a:lnTo>
                  <a:lnTo>
                    <a:pt x="3756942" y="1450491"/>
                  </a:lnTo>
                  <a:lnTo>
                    <a:pt x="0" y="1450491"/>
                  </a:lnTo>
                  <a:close/>
                </a:path>
              </a:pathLst>
            </a:custGeom>
            <a:solidFill>
              <a:srgbClr val="BAC9C2"/>
            </a:solidFill>
          </p:spPr>
          <p:txBody>
            <a:bodyPr/>
            <a:lstStyle/>
            <a:p>
              <a:endParaRPr lang="fr-MA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1AAB3F93-75DE-4179-780E-6C3A2D2CF40C}"/>
                </a:ext>
              </a:extLst>
            </p:cNvPr>
            <p:cNvSpPr txBox="1"/>
            <p:nvPr/>
          </p:nvSpPr>
          <p:spPr>
            <a:xfrm>
              <a:off x="0" y="-28575"/>
              <a:ext cx="3756942" cy="14790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2EE22892-FEE6-E9B4-F054-683A6BE972A7}"/>
              </a:ext>
            </a:extLst>
          </p:cNvPr>
          <p:cNvSpPr/>
          <p:nvPr/>
        </p:nvSpPr>
        <p:spPr>
          <a:xfrm>
            <a:off x="8859622" y="0"/>
            <a:ext cx="568755" cy="388027"/>
          </a:xfrm>
          <a:custGeom>
            <a:avLst/>
            <a:gdLst/>
            <a:ahLst/>
            <a:cxnLst/>
            <a:rect l="l" t="t" r="r" b="b"/>
            <a:pathLst>
              <a:path w="985110" h="1016530">
                <a:moveTo>
                  <a:pt x="0" y="0"/>
                </a:moveTo>
                <a:lnTo>
                  <a:pt x="985110" y="0"/>
                </a:lnTo>
                <a:lnTo>
                  <a:pt x="985110" y="1016530"/>
                </a:lnTo>
                <a:lnTo>
                  <a:pt x="0" y="101653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MA"/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76DD467E-FB9D-6C8F-180B-CC1E1E0CE567}"/>
              </a:ext>
            </a:extLst>
          </p:cNvPr>
          <p:cNvSpPr txBox="1"/>
          <p:nvPr/>
        </p:nvSpPr>
        <p:spPr>
          <a:xfrm>
            <a:off x="3733800" y="571342"/>
            <a:ext cx="10561032" cy="4374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69"/>
              </a:lnSpc>
            </a:pPr>
            <a:r>
              <a:rPr lang="en-US" sz="4400" b="1" dirty="0">
                <a:solidFill>
                  <a:srgbClr val="000000"/>
                </a:solidFill>
                <a:latin typeface="Now Bold"/>
                <a:ea typeface="Now Bold"/>
                <a:cs typeface="Now Bold"/>
                <a:sym typeface="Now Bold"/>
              </a:rPr>
              <a:t>4. L’INTERJECTION</a:t>
            </a:r>
          </a:p>
        </p:txBody>
      </p:sp>
      <p:grpSp>
        <p:nvGrpSpPr>
          <p:cNvPr id="7" name="Group 7">
            <a:extLst>
              <a:ext uri="{FF2B5EF4-FFF2-40B4-BE49-F238E27FC236}">
                <a16:creationId xmlns:a16="http://schemas.microsoft.com/office/drawing/2014/main" id="{AF4293A3-75C6-A3A1-3FCC-3A52D92D0386}"/>
              </a:ext>
            </a:extLst>
          </p:cNvPr>
          <p:cNvGrpSpPr/>
          <p:nvPr/>
        </p:nvGrpSpPr>
        <p:grpSpPr>
          <a:xfrm>
            <a:off x="152400" y="1409700"/>
            <a:ext cx="17907000" cy="8001000"/>
            <a:chOff x="0" y="0"/>
            <a:chExt cx="3502373" cy="1292822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DAC2B8D1-4963-0E46-F3A3-7241FA64C359}"/>
                </a:ext>
              </a:extLst>
            </p:cNvPr>
            <p:cNvSpPr/>
            <p:nvPr/>
          </p:nvSpPr>
          <p:spPr>
            <a:xfrm>
              <a:off x="0" y="0"/>
              <a:ext cx="3502373" cy="1292822"/>
            </a:xfrm>
            <a:custGeom>
              <a:avLst/>
              <a:gdLst/>
              <a:ahLst/>
              <a:cxnLst/>
              <a:rect l="l" t="t" r="r" b="b"/>
              <a:pathLst>
                <a:path w="3502373" h="1292822">
                  <a:moveTo>
                    <a:pt x="0" y="0"/>
                  </a:moveTo>
                  <a:lnTo>
                    <a:pt x="3502373" y="0"/>
                  </a:lnTo>
                  <a:lnTo>
                    <a:pt x="3502373" y="1292822"/>
                  </a:lnTo>
                  <a:lnTo>
                    <a:pt x="0" y="1292822"/>
                  </a:lnTo>
                  <a:close/>
                </a:path>
              </a:pathLst>
            </a:custGeom>
            <a:solidFill>
              <a:srgbClr val="DDE3E0"/>
            </a:solidFill>
          </p:spPr>
          <p:txBody>
            <a:bodyPr/>
            <a:lstStyle/>
            <a:p>
              <a:endParaRPr lang="fr-MA"/>
            </a:p>
          </p:txBody>
        </p:sp>
        <p:sp>
          <p:nvSpPr>
            <p:cNvPr id="9" name="TextBox 9">
              <a:extLst>
                <a:ext uri="{FF2B5EF4-FFF2-40B4-BE49-F238E27FC236}">
                  <a16:creationId xmlns:a16="http://schemas.microsoft.com/office/drawing/2014/main" id="{A843ECCC-4231-D682-3898-1BA926CA88CF}"/>
                </a:ext>
              </a:extLst>
            </p:cNvPr>
            <p:cNvSpPr txBox="1"/>
            <p:nvPr/>
          </p:nvSpPr>
          <p:spPr>
            <a:xfrm>
              <a:off x="0" y="-28575"/>
              <a:ext cx="3502373" cy="132139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sp>
        <p:nvSpPr>
          <p:cNvPr id="11" name="Freeform 11">
            <a:extLst>
              <a:ext uri="{FF2B5EF4-FFF2-40B4-BE49-F238E27FC236}">
                <a16:creationId xmlns:a16="http://schemas.microsoft.com/office/drawing/2014/main" id="{4FD9085D-9085-C2FB-0248-5FF80A436DA8}"/>
              </a:ext>
            </a:extLst>
          </p:cNvPr>
          <p:cNvSpPr/>
          <p:nvPr/>
        </p:nvSpPr>
        <p:spPr>
          <a:xfrm>
            <a:off x="381000" y="9789448"/>
            <a:ext cx="2571816" cy="322646"/>
          </a:xfrm>
          <a:custGeom>
            <a:avLst/>
            <a:gdLst/>
            <a:ahLst/>
            <a:cxnLst/>
            <a:rect l="l" t="t" r="r" b="b"/>
            <a:pathLst>
              <a:path w="2571816" h="322646">
                <a:moveTo>
                  <a:pt x="0" y="0"/>
                </a:moveTo>
                <a:lnTo>
                  <a:pt x="2571816" y="0"/>
                </a:lnTo>
                <a:lnTo>
                  <a:pt x="2571816" y="322646"/>
                </a:lnTo>
                <a:lnTo>
                  <a:pt x="0" y="322646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MA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01FFE7C6-8AE1-37E7-F8B8-D62A100C6664}"/>
              </a:ext>
            </a:extLst>
          </p:cNvPr>
          <p:cNvSpPr txBox="1"/>
          <p:nvPr/>
        </p:nvSpPr>
        <p:spPr>
          <a:xfrm>
            <a:off x="1051416" y="1562100"/>
            <a:ext cx="15941184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dirty="0"/>
              <a:t>Une interjection est une catégorie de mot invariable, </a:t>
            </a:r>
          </a:p>
          <a:p>
            <a:r>
              <a:rPr lang="fr-FR" sz="2800" dirty="0"/>
              <a:t>permettant au sujet parlant d’exprimer une émotion </a:t>
            </a:r>
          </a:p>
          <a:p>
            <a:r>
              <a:rPr lang="fr-FR" sz="2800" dirty="0"/>
              <a:t>spontanée (joie, colère, surprise, tristesse, douleur, etc…),</a:t>
            </a:r>
          </a:p>
          <a:p>
            <a:r>
              <a:rPr lang="fr-FR" sz="2800" dirty="0"/>
              <a:t>ou d’adresser un message au destinataire </a:t>
            </a:r>
          </a:p>
          <a:p>
            <a:r>
              <a:rPr lang="fr-FR" sz="2800" dirty="0"/>
              <a:t>(acquiescement, salutation, ordre…).</a:t>
            </a:r>
          </a:p>
          <a:p>
            <a:r>
              <a:rPr lang="fr-FR" sz="2800" dirty="0"/>
              <a:t>Certains grammairiens la définissent parfois comme </a:t>
            </a:r>
          </a:p>
          <a:p>
            <a:r>
              <a:rPr lang="fr-FR" sz="2800" dirty="0"/>
              <a:t>un mot-phrase puisqu’à elle seule, elle équivaut à </a:t>
            </a:r>
          </a:p>
          <a:p>
            <a:r>
              <a:rPr lang="fr-FR" sz="2800" dirty="0"/>
              <a:t>toute une phrase, de type exclamatif ou interrogatif.</a:t>
            </a:r>
          </a:p>
          <a:p>
            <a:endParaRPr lang="fr-FR" sz="2800" dirty="0"/>
          </a:p>
          <a:p>
            <a:endParaRPr lang="fr-FR" sz="2800" dirty="0"/>
          </a:p>
          <a:p>
            <a:r>
              <a:rPr lang="fr-FR" sz="2800" b="1" dirty="0">
                <a:solidFill>
                  <a:schemeClr val="bg2">
                    <a:lumMod val="50000"/>
                  </a:schemeClr>
                </a:solidFill>
              </a:rPr>
              <a:t>Les principales interjections sont : </a:t>
            </a:r>
          </a:p>
        </p:txBody>
      </p:sp>
      <p:pic>
        <p:nvPicPr>
          <p:cNvPr id="14" name="Image 13" descr="Une image contenant texte, Police, capture d’écran, nombre&#10;&#10;Le contenu généré par l’IA peut être incorrect.">
            <a:extLst>
              <a:ext uri="{FF2B5EF4-FFF2-40B4-BE49-F238E27FC236}">
                <a16:creationId xmlns:a16="http://schemas.microsoft.com/office/drawing/2014/main" id="{59918EE1-42AA-8AAB-C4B3-32358DACDA8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416" y="6615605"/>
            <a:ext cx="15026820" cy="1790700"/>
          </a:xfrm>
          <a:prstGeom prst="rect">
            <a:avLst/>
          </a:prstGeom>
        </p:spPr>
      </p:pic>
      <p:pic>
        <p:nvPicPr>
          <p:cNvPr id="16" name="Image 15" descr="Une image contenant texte, Police, Post-it, graphisme&#10;&#10;Le contenu généré par l’IA peut être incorrect.">
            <a:extLst>
              <a:ext uri="{FF2B5EF4-FFF2-40B4-BE49-F238E27FC236}">
                <a16:creationId xmlns:a16="http://schemas.microsoft.com/office/drawing/2014/main" id="{4818AC82-E896-3FD3-27E1-912CBDC4A62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8586" y="1409700"/>
            <a:ext cx="7917027" cy="456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72789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025FAE-7330-5E7A-05AC-E944AE60E1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D0EE11DA-923E-3840-9CB0-EAF10C92045C}"/>
              </a:ext>
            </a:extLst>
          </p:cNvPr>
          <p:cNvGrpSpPr/>
          <p:nvPr/>
        </p:nvGrpSpPr>
        <p:grpSpPr>
          <a:xfrm>
            <a:off x="0" y="1164058"/>
            <a:ext cx="18288000" cy="9122942"/>
            <a:chOff x="0" y="0"/>
            <a:chExt cx="3756942" cy="1450491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8074C655-7349-65BC-FCDB-3F1A62417BDE}"/>
                </a:ext>
              </a:extLst>
            </p:cNvPr>
            <p:cNvSpPr/>
            <p:nvPr/>
          </p:nvSpPr>
          <p:spPr>
            <a:xfrm>
              <a:off x="0" y="0"/>
              <a:ext cx="3756942" cy="1450491"/>
            </a:xfrm>
            <a:custGeom>
              <a:avLst/>
              <a:gdLst/>
              <a:ahLst/>
              <a:cxnLst/>
              <a:rect l="l" t="t" r="r" b="b"/>
              <a:pathLst>
                <a:path w="3756942" h="1450491">
                  <a:moveTo>
                    <a:pt x="0" y="0"/>
                  </a:moveTo>
                  <a:lnTo>
                    <a:pt x="3756942" y="0"/>
                  </a:lnTo>
                  <a:lnTo>
                    <a:pt x="3756942" y="1450491"/>
                  </a:lnTo>
                  <a:lnTo>
                    <a:pt x="0" y="1450491"/>
                  </a:lnTo>
                  <a:close/>
                </a:path>
              </a:pathLst>
            </a:custGeom>
            <a:solidFill>
              <a:srgbClr val="BAC9C2"/>
            </a:solidFill>
          </p:spPr>
          <p:txBody>
            <a:bodyPr/>
            <a:lstStyle/>
            <a:p>
              <a:endParaRPr lang="fr-MA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B4D23F71-9B4E-8343-965A-410E6DADC8BD}"/>
                </a:ext>
              </a:extLst>
            </p:cNvPr>
            <p:cNvSpPr txBox="1"/>
            <p:nvPr/>
          </p:nvSpPr>
          <p:spPr>
            <a:xfrm>
              <a:off x="0" y="-28575"/>
              <a:ext cx="3756942" cy="14790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B35063E3-FC09-A8BB-312B-B28D0C7A2C7A}"/>
              </a:ext>
            </a:extLst>
          </p:cNvPr>
          <p:cNvSpPr/>
          <p:nvPr/>
        </p:nvSpPr>
        <p:spPr>
          <a:xfrm>
            <a:off x="8859622" y="0"/>
            <a:ext cx="568755" cy="388027"/>
          </a:xfrm>
          <a:custGeom>
            <a:avLst/>
            <a:gdLst/>
            <a:ahLst/>
            <a:cxnLst/>
            <a:rect l="l" t="t" r="r" b="b"/>
            <a:pathLst>
              <a:path w="985110" h="1016530">
                <a:moveTo>
                  <a:pt x="0" y="0"/>
                </a:moveTo>
                <a:lnTo>
                  <a:pt x="985110" y="0"/>
                </a:lnTo>
                <a:lnTo>
                  <a:pt x="985110" y="1016530"/>
                </a:lnTo>
                <a:lnTo>
                  <a:pt x="0" y="101653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MA"/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6FD08939-6E35-393D-F12C-3D4513B12969}"/>
              </a:ext>
            </a:extLst>
          </p:cNvPr>
          <p:cNvSpPr txBox="1"/>
          <p:nvPr/>
        </p:nvSpPr>
        <p:spPr>
          <a:xfrm>
            <a:off x="3733800" y="571342"/>
            <a:ext cx="10561032" cy="4374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69"/>
              </a:lnSpc>
            </a:pPr>
            <a:r>
              <a:rPr lang="en-US" sz="4400" b="1" dirty="0">
                <a:solidFill>
                  <a:srgbClr val="000000"/>
                </a:solidFill>
                <a:latin typeface="Now Bold"/>
                <a:ea typeface="Now Bold"/>
                <a:cs typeface="Now Bold"/>
                <a:sym typeface="Now Bold"/>
              </a:rPr>
              <a:t>5. L’ONOMATOPÉE</a:t>
            </a:r>
          </a:p>
        </p:txBody>
      </p:sp>
      <p:grpSp>
        <p:nvGrpSpPr>
          <p:cNvPr id="7" name="Group 7">
            <a:extLst>
              <a:ext uri="{FF2B5EF4-FFF2-40B4-BE49-F238E27FC236}">
                <a16:creationId xmlns:a16="http://schemas.microsoft.com/office/drawing/2014/main" id="{F54526D9-E6A5-086E-D8F8-481431B213F2}"/>
              </a:ext>
            </a:extLst>
          </p:cNvPr>
          <p:cNvGrpSpPr/>
          <p:nvPr/>
        </p:nvGrpSpPr>
        <p:grpSpPr>
          <a:xfrm>
            <a:off x="228600" y="1421826"/>
            <a:ext cx="17754600" cy="8212398"/>
            <a:chOff x="0" y="0"/>
            <a:chExt cx="3502373" cy="1292822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FB9C19A8-4B75-DFD0-8AE7-C2410B96856D}"/>
                </a:ext>
              </a:extLst>
            </p:cNvPr>
            <p:cNvSpPr/>
            <p:nvPr/>
          </p:nvSpPr>
          <p:spPr>
            <a:xfrm>
              <a:off x="0" y="0"/>
              <a:ext cx="3502373" cy="1292822"/>
            </a:xfrm>
            <a:custGeom>
              <a:avLst/>
              <a:gdLst/>
              <a:ahLst/>
              <a:cxnLst/>
              <a:rect l="l" t="t" r="r" b="b"/>
              <a:pathLst>
                <a:path w="3502373" h="1292822">
                  <a:moveTo>
                    <a:pt x="0" y="0"/>
                  </a:moveTo>
                  <a:lnTo>
                    <a:pt x="3502373" y="0"/>
                  </a:lnTo>
                  <a:lnTo>
                    <a:pt x="3502373" y="1292822"/>
                  </a:lnTo>
                  <a:lnTo>
                    <a:pt x="0" y="1292822"/>
                  </a:lnTo>
                  <a:close/>
                </a:path>
              </a:pathLst>
            </a:custGeom>
            <a:solidFill>
              <a:srgbClr val="DDE3E0"/>
            </a:solidFill>
          </p:spPr>
          <p:txBody>
            <a:bodyPr/>
            <a:lstStyle/>
            <a:p>
              <a:endParaRPr lang="fr-MA"/>
            </a:p>
          </p:txBody>
        </p:sp>
        <p:sp>
          <p:nvSpPr>
            <p:cNvPr id="9" name="TextBox 9">
              <a:extLst>
                <a:ext uri="{FF2B5EF4-FFF2-40B4-BE49-F238E27FC236}">
                  <a16:creationId xmlns:a16="http://schemas.microsoft.com/office/drawing/2014/main" id="{EA1ECAC2-4D78-F5E2-C915-5D3B5609A1D3}"/>
                </a:ext>
              </a:extLst>
            </p:cNvPr>
            <p:cNvSpPr txBox="1"/>
            <p:nvPr/>
          </p:nvSpPr>
          <p:spPr>
            <a:xfrm>
              <a:off x="0" y="-28575"/>
              <a:ext cx="3502373" cy="132139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sp>
        <p:nvSpPr>
          <p:cNvPr id="11" name="Freeform 11">
            <a:extLst>
              <a:ext uri="{FF2B5EF4-FFF2-40B4-BE49-F238E27FC236}">
                <a16:creationId xmlns:a16="http://schemas.microsoft.com/office/drawing/2014/main" id="{B561A70A-DDAD-489D-20CD-88BDA9D2CAB7}"/>
              </a:ext>
            </a:extLst>
          </p:cNvPr>
          <p:cNvSpPr/>
          <p:nvPr/>
        </p:nvSpPr>
        <p:spPr>
          <a:xfrm>
            <a:off x="381000" y="9789448"/>
            <a:ext cx="2571816" cy="322646"/>
          </a:xfrm>
          <a:custGeom>
            <a:avLst/>
            <a:gdLst/>
            <a:ahLst/>
            <a:cxnLst/>
            <a:rect l="l" t="t" r="r" b="b"/>
            <a:pathLst>
              <a:path w="2571816" h="322646">
                <a:moveTo>
                  <a:pt x="0" y="0"/>
                </a:moveTo>
                <a:lnTo>
                  <a:pt x="2571816" y="0"/>
                </a:lnTo>
                <a:lnTo>
                  <a:pt x="2571816" y="322646"/>
                </a:lnTo>
                <a:lnTo>
                  <a:pt x="0" y="322646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MA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9ECBAA2F-862D-1720-7BCB-CCC16556985A}"/>
              </a:ext>
            </a:extLst>
          </p:cNvPr>
          <p:cNvSpPr txBox="1"/>
          <p:nvPr/>
        </p:nvSpPr>
        <p:spPr>
          <a:xfrm>
            <a:off x="1051416" y="1562100"/>
            <a:ext cx="15925800" cy="6832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dirty="0"/>
              <a:t>Les onomatopées sont des mots qui imitent des bruits (animal, humain, de la nature, d’un objet…).</a:t>
            </a:r>
          </a:p>
          <a:p>
            <a:r>
              <a:rPr lang="fr-FR" sz="2800" dirty="0"/>
              <a:t>Ils suggèrent par imitation phonétique la chose dénommée. </a:t>
            </a:r>
          </a:p>
          <a:p>
            <a:r>
              <a:rPr lang="fr-FR" sz="2800" dirty="0"/>
              <a:t>Les onomatopées existent dans toutes les langues mais ne sont pas identiques d’une langue à l’autre.</a:t>
            </a:r>
          </a:p>
          <a:p>
            <a:endParaRPr lang="fr-FR" sz="2800" dirty="0"/>
          </a:p>
          <a:p>
            <a:r>
              <a:rPr lang="fr-FR" sz="2800" dirty="0"/>
              <a:t> </a:t>
            </a:r>
          </a:p>
          <a:p>
            <a:endParaRPr lang="fr-FR" sz="2800" dirty="0"/>
          </a:p>
          <a:p>
            <a:endParaRPr lang="fr-FR" sz="2800" dirty="0"/>
          </a:p>
          <a:p>
            <a:endParaRPr lang="fr-FR" sz="2800" dirty="0"/>
          </a:p>
          <a:p>
            <a:endParaRPr lang="fr-FR" sz="2800" dirty="0"/>
          </a:p>
          <a:p>
            <a:r>
              <a:rPr lang="fr-FR" sz="2800" b="1" dirty="0">
                <a:solidFill>
                  <a:schemeClr val="bg2">
                    <a:lumMod val="50000"/>
                  </a:schemeClr>
                </a:solidFill>
              </a:rPr>
              <a:t>-Les onomatopées : leur fonction</a:t>
            </a:r>
          </a:p>
          <a:p>
            <a:r>
              <a:rPr lang="fr-FR" sz="2800" dirty="0"/>
              <a:t>Dans une bande dessinée, les bruits sont traduits par des mots inventés qui imitent le bruit d’une </a:t>
            </a:r>
          </a:p>
          <a:p>
            <a:r>
              <a:rPr lang="fr-FR" sz="2800" dirty="0"/>
              <a:t>personne, d’un animal ou d’un objet. </a:t>
            </a:r>
          </a:p>
          <a:p>
            <a:r>
              <a:rPr lang="fr-FR" sz="2800" dirty="0"/>
              <a:t>La façon dont sont écrites (ou dessinées) les onomatopées dans la bande dessinée donne au lecteur des </a:t>
            </a:r>
          </a:p>
          <a:p>
            <a:r>
              <a:rPr lang="fr-FR" sz="2800" dirty="0"/>
              <a:t>indications concernant le bruit.</a:t>
            </a:r>
          </a:p>
          <a:p>
            <a:endParaRPr lang="fr-FR" sz="2800" dirty="0"/>
          </a:p>
          <a:p>
            <a:endParaRPr lang="fr-MA" sz="1800" dirty="0"/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E1152E7B-F20A-C117-392B-29A9C7BCA6B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1025" y="2924175"/>
            <a:ext cx="9505950" cy="2524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836159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869214-B76B-47B9-A244-9015E0A6B1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F0DD5CC7-8C6A-6183-3F5D-4CF3B4979305}"/>
              </a:ext>
            </a:extLst>
          </p:cNvPr>
          <p:cNvGrpSpPr/>
          <p:nvPr/>
        </p:nvGrpSpPr>
        <p:grpSpPr>
          <a:xfrm>
            <a:off x="0" y="1164058"/>
            <a:ext cx="18288000" cy="9122942"/>
            <a:chOff x="0" y="0"/>
            <a:chExt cx="3756942" cy="1450491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EB1698A3-34A9-984B-1C1A-66C7F483A9B8}"/>
                </a:ext>
              </a:extLst>
            </p:cNvPr>
            <p:cNvSpPr/>
            <p:nvPr/>
          </p:nvSpPr>
          <p:spPr>
            <a:xfrm>
              <a:off x="0" y="0"/>
              <a:ext cx="3756942" cy="1450491"/>
            </a:xfrm>
            <a:custGeom>
              <a:avLst/>
              <a:gdLst/>
              <a:ahLst/>
              <a:cxnLst/>
              <a:rect l="l" t="t" r="r" b="b"/>
              <a:pathLst>
                <a:path w="3756942" h="1450491">
                  <a:moveTo>
                    <a:pt x="0" y="0"/>
                  </a:moveTo>
                  <a:lnTo>
                    <a:pt x="3756942" y="0"/>
                  </a:lnTo>
                  <a:lnTo>
                    <a:pt x="3756942" y="1450491"/>
                  </a:lnTo>
                  <a:lnTo>
                    <a:pt x="0" y="1450491"/>
                  </a:lnTo>
                  <a:close/>
                </a:path>
              </a:pathLst>
            </a:custGeom>
            <a:solidFill>
              <a:srgbClr val="BAC9C2"/>
            </a:solidFill>
          </p:spPr>
          <p:txBody>
            <a:bodyPr/>
            <a:lstStyle/>
            <a:p>
              <a:endParaRPr lang="fr-MA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489D39A8-2ACA-3928-4056-C65307E8FCF1}"/>
                </a:ext>
              </a:extLst>
            </p:cNvPr>
            <p:cNvSpPr txBox="1"/>
            <p:nvPr/>
          </p:nvSpPr>
          <p:spPr>
            <a:xfrm>
              <a:off x="0" y="-28575"/>
              <a:ext cx="3756942" cy="14790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61186402-2D4E-FCCF-E284-24C37E82BAF3}"/>
              </a:ext>
            </a:extLst>
          </p:cNvPr>
          <p:cNvSpPr/>
          <p:nvPr/>
        </p:nvSpPr>
        <p:spPr>
          <a:xfrm>
            <a:off x="8859622" y="0"/>
            <a:ext cx="568755" cy="388027"/>
          </a:xfrm>
          <a:custGeom>
            <a:avLst/>
            <a:gdLst/>
            <a:ahLst/>
            <a:cxnLst/>
            <a:rect l="l" t="t" r="r" b="b"/>
            <a:pathLst>
              <a:path w="985110" h="1016530">
                <a:moveTo>
                  <a:pt x="0" y="0"/>
                </a:moveTo>
                <a:lnTo>
                  <a:pt x="985110" y="0"/>
                </a:lnTo>
                <a:lnTo>
                  <a:pt x="985110" y="1016530"/>
                </a:lnTo>
                <a:lnTo>
                  <a:pt x="0" y="101653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MA"/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BA22E653-F180-AC44-57CE-262C99F1B8F8}"/>
              </a:ext>
            </a:extLst>
          </p:cNvPr>
          <p:cNvSpPr txBox="1"/>
          <p:nvPr/>
        </p:nvSpPr>
        <p:spPr>
          <a:xfrm>
            <a:off x="3733800" y="571342"/>
            <a:ext cx="10561032" cy="4374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69"/>
              </a:lnSpc>
            </a:pPr>
            <a:r>
              <a:rPr lang="en-US" sz="4400" b="1" dirty="0">
                <a:solidFill>
                  <a:srgbClr val="000000"/>
                </a:solidFill>
                <a:latin typeface="Now Bold"/>
                <a:ea typeface="Now Bold"/>
                <a:cs typeface="Now Bold"/>
                <a:sym typeface="Now Bold"/>
              </a:rPr>
              <a:t>5. L’ONOMATOPÉE</a:t>
            </a:r>
          </a:p>
        </p:txBody>
      </p:sp>
      <p:grpSp>
        <p:nvGrpSpPr>
          <p:cNvPr id="7" name="Group 7">
            <a:extLst>
              <a:ext uri="{FF2B5EF4-FFF2-40B4-BE49-F238E27FC236}">
                <a16:creationId xmlns:a16="http://schemas.microsoft.com/office/drawing/2014/main" id="{827CB2CB-3F6A-CC57-B6D6-042899DD94DE}"/>
              </a:ext>
            </a:extLst>
          </p:cNvPr>
          <p:cNvGrpSpPr/>
          <p:nvPr/>
        </p:nvGrpSpPr>
        <p:grpSpPr>
          <a:xfrm>
            <a:off x="228600" y="1421826"/>
            <a:ext cx="17754600" cy="8212398"/>
            <a:chOff x="0" y="0"/>
            <a:chExt cx="3502373" cy="1292822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3E392B1E-79BC-E494-A4A3-2CAF4A6C8BE2}"/>
                </a:ext>
              </a:extLst>
            </p:cNvPr>
            <p:cNvSpPr/>
            <p:nvPr/>
          </p:nvSpPr>
          <p:spPr>
            <a:xfrm>
              <a:off x="0" y="0"/>
              <a:ext cx="3502373" cy="1292822"/>
            </a:xfrm>
            <a:custGeom>
              <a:avLst/>
              <a:gdLst/>
              <a:ahLst/>
              <a:cxnLst/>
              <a:rect l="l" t="t" r="r" b="b"/>
              <a:pathLst>
                <a:path w="3502373" h="1292822">
                  <a:moveTo>
                    <a:pt x="0" y="0"/>
                  </a:moveTo>
                  <a:lnTo>
                    <a:pt x="3502373" y="0"/>
                  </a:lnTo>
                  <a:lnTo>
                    <a:pt x="3502373" y="1292822"/>
                  </a:lnTo>
                  <a:lnTo>
                    <a:pt x="0" y="1292822"/>
                  </a:lnTo>
                  <a:close/>
                </a:path>
              </a:pathLst>
            </a:custGeom>
            <a:solidFill>
              <a:srgbClr val="DDE3E0"/>
            </a:solidFill>
          </p:spPr>
          <p:txBody>
            <a:bodyPr/>
            <a:lstStyle/>
            <a:p>
              <a:endParaRPr lang="fr-MA"/>
            </a:p>
          </p:txBody>
        </p:sp>
        <p:sp>
          <p:nvSpPr>
            <p:cNvPr id="9" name="TextBox 9">
              <a:extLst>
                <a:ext uri="{FF2B5EF4-FFF2-40B4-BE49-F238E27FC236}">
                  <a16:creationId xmlns:a16="http://schemas.microsoft.com/office/drawing/2014/main" id="{AE1D0AE0-9363-783A-9A60-EDAC22743D78}"/>
                </a:ext>
              </a:extLst>
            </p:cNvPr>
            <p:cNvSpPr txBox="1"/>
            <p:nvPr/>
          </p:nvSpPr>
          <p:spPr>
            <a:xfrm>
              <a:off x="0" y="-28575"/>
              <a:ext cx="3502373" cy="132139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sp>
        <p:nvSpPr>
          <p:cNvPr id="11" name="Freeform 11">
            <a:extLst>
              <a:ext uri="{FF2B5EF4-FFF2-40B4-BE49-F238E27FC236}">
                <a16:creationId xmlns:a16="http://schemas.microsoft.com/office/drawing/2014/main" id="{3D782F3F-8B6D-C6E8-4162-EB6CABC64330}"/>
              </a:ext>
            </a:extLst>
          </p:cNvPr>
          <p:cNvSpPr/>
          <p:nvPr/>
        </p:nvSpPr>
        <p:spPr>
          <a:xfrm>
            <a:off x="381000" y="9789448"/>
            <a:ext cx="2571816" cy="322646"/>
          </a:xfrm>
          <a:custGeom>
            <a:avLst/>
            <a:gdLst/>
            <a:ahLst/>
            <a:cxnLst/>
            <a:rect l="l" t="t" r="r" b="b"/>
            <a:pathLst>
              <a:path w="2571816" h="322646">
                <a:moveTo>
                  <a:pt x="0" y="0"/>
                </a:moveTo>
                <a:lnTo>
                  <a:pt x="2571816" y="0"/>
                </a:lnTo>
                <a:lnTo>
                  <a:pt x="2571816" y="322646"/>
                </a:lnTo>
                <a:lnTo>
                  <a:pt x="0" y="322646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MA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24E2F8C1-C01B-726D-CDEC-D88E109F3D83}"/>
              </a:ext>
            </a:extLst>
          </p:cNvPr>
          <p:cNvSpPr txBox="1"/>
          <p:nvPr/>
        </p:nvSpPr>
        <p:spPr>
          <a:xfrm>
            <a:off x="1051416" y="1562100"/>
            <a:ext cx="15925800" cy="78483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b="1" dirty="0">
                <a:solidFill>
                  <a:schemeClr val="tx2"/>
                </a:solidFill>
              </a:rPr>
              <a:t>Le volume ou l’intensité </a:t>
            </a:r>
            <a:r>
              <a:rPr lang="fr-FR" sz="2800" dirty="0"/>
              <a:t>: la taille de l’onomatopée varie selon le volume du bruit.</a:t>
            </a:r>
          </a:p>
          <a:p>
            <a:endParaRPr lang="fr-FR" sz="2800" dirty="0"/>
          </a:p>
          <a:p>
            <a:endParaRPr lang="fr-FR" sz="2800" dirty="0"/>
          </a:p>
          <a:p>
            <a:endParaRPr lang="fr-FR" sz="2800" dirty="0"/>
          </a:p>
          <a:p>
            <a:endParaRPr lang="fr-FR" sz="2800" dirty="0"/>
          </a:p>
          <a:p>
            <a:endParaRPr lang="fr-FR" sz="2800" dirty="0"/>
          </a:p>
          <a:p>
            <a:r>
              <a:rPr lang="fr-FR" sz="2800" b="1" dirty="0">
                <a:solidFill>
                  <a:schemeClr val="tx2"/>
                </a:solidFill>
              </a:rPr>
              <a:t>L’orientation </a:t>
            </a:r>
            <a:r>
              <a:rPr lang="fr-FR" sz="2800" dirty="0"/>
              <a:t>:  les onomatopées sont orientées selon l ‘endroit d’où provient le bruit.</a:t>
            </a:r>
          </a:p>
          <a:p>
            <a:endParaRPr lang="fr-FR" sz="2800" dirty="0"/>
          </a:p>
          <a:p>
            <a:endParaRPr lang="fr-FR" sz="2800" dirty="0"/>
          </a:p>
          <a:p>
            <a:endParaRPr lang="fr-FR" sz="2800" dirty="0"/>
          </a:p>
          <a:p>
            <a:endParaRPr lang="fr-FR" sz="2800" dirty="0"/>
          </a:p>
          <a:p>
            <a:endParaRPr lang="fr-FR" sz="2800" dirty="0"/>
          </a:p>
          <a:p>
            <a:endParaRPr lang="fr-FR" sz="2800" dirty="0"/>
          </a:p>
          <a:p>
            <a:r>
              <a:rPr lang="fr-FR" sz="2800" b="1" dirty="0">
                <a:solidFill>
                  <a:schemeClr val="tx2"/>
                </a:solidFill>
              </a:rPr>
              <a:t>L’ajout de l’objet associé au bruit </a:t>
            </a:r>
            <a:r>
              <a:rPr lang="fr-FR" sz="2800" dirty="0"/>
              <a:t>: les onomatopées peuvent être utilisées seules ou associées à </a:t>
            </a:r>
          </a:p>
          <a:p>
            <a:r>
              <a:rPr lang="fr-FR" sz="2800" dirty="0"/>
              <a:t>l’objet, la personne ou l’animal qui produit le bruit.</a:t>
            </a:r>
          </a:p>
          <a:p>
            <a:endParaRPr lang="fr-MA" sz="2800" dirty="0"/>
          </a:p>
          <a:p>
            <a:endParaRPr lang="fr-MA" sz="2800" dirty="0"/>
          </a:p>
          <a:p>
            <a:endParaRPr lang="fr-MA" sz="2800" dirty="0"/>
          </a:p>
        </p:txBody>
      </p:sp>
      <p:pic>
        <p:nvPicPr>
          <p:cNvPr id="16" name="Image 15" descr="Une image contenant clipart, graphisme, texte, Graphique&#10;&#10;Le contenu généré par l’IA peut être incorrect.">
            <a:extLst>
              <a:ext uri="{FF2B5EF4-FFF2-40B4-BE49-F238E27FC236}">
                <a16:creationId xmlns:a16="http://schemas.microsoft.com/office/drawing/2014/main" id="{2AA92D24-A57A-BBA5-DCF5-8870A4B84C8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0852" y="2247900"/>
            <a:ext cx="9782174" cy="1676400"/>
          </a:xfrm>
          <a:prstGeom prst="rect">
            <a:avLst/>
          </a:prstGeom>
        </p:spPr>
      </p:pic>
      <p:pic>
        <p:nvPicPr>
          <p:cNvPr id="18" name="Image 17" descr="Une image contenant texte, dessin, croquis, graphisme">
            <a:extLst>
              <a:ext uri="{FF2B5EF4-FFF2-40B4-BE49-F238E27FC236}">
                <a16:creationId xmlns:a16="http://schemas.microsoft.com/office/drawing/2014/main" id="{01360FF0-82F1-30AD-985C-9321CB61A36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0851" y="4799562"/>
            <a:ext cx="9782175" cy="1944137"/>
          </a:xfrm>
          <a:prstGeom prst="rect">
            <a:avLst/>
          </a:prstGeom>
        </p:spPr>
      </p:pic>
      <p:pic>
        <p:nvPicPr>
          <p:cNvPr id="20" name="Image 19" descr="Une image contenant Graphique, clipart, graphism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9B3C747F-918D-9383-A7BE-FB56888705E0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0850" y="8039100"/>
            <a:ext cx="9782173" cy="1463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721452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DE3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876187" y="0"/>
            <a:ext cx="8535626" cy="10287000"/>
            <a:chOff x="0" y="0"/>
            <a:chExt cx="2248066" cy="270933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248066" cy="2709333"/>
            </a:xfrm>
            <a:custGeom>
              <a:avLst/>
              <a:gdLst/>
              <a:ahLst/>
              <a:cxnLst/>
              <a:rect l="l" t="t" r="r" b="b"/>
              <a:pathLst>
                <a:path w="2248066" h="2709333">
                  <a:moveTo>
                    <a:pt x="0" y="0"/>
                  </a:moveTo>
                  <a:lnTo>
                    <a:pt x="2248066" y="0"/>
                  </a:lnTo>
                  <a:lnTo>
                    <a:pt x="2248066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BAC9C2"/>
            </a:solidFill>
          </p:spPr>
          <p:txBody>
            <a:bodyPr/>
            <a:lstStyle/>
            <a:p>
              <a:endParaRPr lang="fr-MA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248066" cy="273790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326715" y="1262992"/>
            <a:ext cx="16230600" cy="8229600"/>
            <a:chOff x="0" y="0"/>
            <a:chExt cx="4274726" cy="2167467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solidFill>
              <a:srgbClr val="FFFDFA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fr-MA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8651445" y="539485"/>
            <a:ext cx="985110" cy="1016530"/>
          </a:xfrm>
          <a:custGeom>
            <a:avLst/>
            <a:gdLst/>
            <a:ahLst/>
            <a:cxnLst/>
            <a:rect l="l" t="t" r="r" b="b"/>
            <a:pathLst>
              <a:path w="985110" h="1016530">
                <a:moveTo>
                  <a:pt x="0" y="0"/>
                </a:moveTo>
                <a:lnTo>
                  <a:pt x="985110" y="0"/>
                </a:lnTo>
                <a:lnTo>
                  <a:pt x="985110" y="1016530"/>
                </a:lnTo>
                <a:lnTo>
                  <a:pt x="0" y="101653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MA"/>
          </a:p>
        </p:txBody>
      </p:sp>
      <p:grpSp>
        <p:nvGrpSpPr>
          <p:cNvPr id="9" name="Group 9"/>
          <p:cNvGrpSpPr/>
          <p:nvPr/>
        </p:nvGrpSpPr>
        <p:grpSpPr>
          <a:xfrm>
            <a:off x="6781407" y="539485"/>
            <a:ext cx="4725185" cy="1447015"/>
            <a:chOff x="0" y="0"/>
            <a:chExt cx="1244493" cy="381107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1244493" cy="381107"/>
            </a:xfrm>
            <a:custGeom>
              <a:avLst/>
              <a:gdLst/>
              <a:ahLst/>
              <a:cxnLst/>
              <a:rect l="l" t="t" r="r" b="b"/>
              <a:pathLst>
                <a:path w="1244493" h="381107">
                  <a:moveTo>
                    <a:pt x="83560" y="0"/>
                  </a:moveTo>
                  <a:lnTo>
                    <a:pt x="1160933" y="0"/>
                  </a:lnTo>
                  <a:cubicBezTo>
                    <a:pt x="1207082" y="0"/>
                    <a:pt x="1244493" y="37411"/>
                    <a:pt x="1244493" y="83560"/>
                  </a:cubicBezTo>
                  <a:lnTo>
                    <a:pt x="1244493" y="297546"/>
                  </a:lnTo>
                  <a:cubicBezTo>
                    <a:pt x="1244493" y="343696"/>
                    <a:pt x="1207082" y="381107"/>
                    <a:pt x="1160933" y="381107"/>
                  </a:cubicBezTo>
                  <a:lnTo>
                    <a:pt x="83560" y="381107"/>
                  </a:lnTo>
                  <a:cubicBezTo>
                    <a:pt x="37411" y="381107"/>
                    <a:pt x="0" y="343696"/>
                    <a:pt x="0" y="297546"/>
                  </a:cubicBezTo>
                  <a:lnTo>
                    <a:pt x="0" y="83560"/>
                  </a:lnTo>
                  <a:cubicBezTo>
                    <a:pt x="0" y="37411"/>
                    <a:pt x="37411" y="0"/>
                    <a:pt x="83560" y="0"/>
                  </a:cubicBezTo>
                  <a:close/>
                </a:path>
              </a:pathLst>
            </a:custGeom>
            <a:solidFill>
              <a:srgbClr val="678168"/>
            </a:solidFill>
          </p:spPr>
          <p:txBody>
            <a:bodyPr/>
            <a:lstStyle/>
            <a:p>
              <a:endParaRPr lang="fr-MA"/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0" y="-47625"/>
              <a:ext cx="1244493" cy="42873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499"/>
                </a:lnSpc>
              </a:pPr>
              <a:r>
                <a:rPr lang="en-US" sz="2499" b="1">
                  <a:solidFill>
                    <a:srgbClr val="000000"/>
                  </a:solidFill>
                  <a:latin typeface="Now Bold"/>
                  <a:ea typeface="Now Bold"/>
                  <a:cs typeface="Now Bold"/>
                  <a:sym typeface="Now Bold"/>
                </a:rPr>
                <a:t>EXCERCICE : 1</a:t>
              </a:r>
            </a:p>
          </p:txBody>
        </p:sp>
      </p:grpSp>
      <p:sp>
        <p:nvSpPr>
          <p:cNvPr id="12" name="TextBox 12"/>
          <p:cNvSpPr txBox="1"/>
          <p:nvPr/>
        </p:nvSpPr>
        <p:spPr>
          <a:xfrm>
            <a:off x="2131904" y="2751159"/>
            <a:ext cx="16156096" cy="386455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199"/>
              </a:lnSpc>
              <a:spcBef>
                <a:spcPct val="0"/>
              </a:spcBef>
            </a:pPr>
            <a:r>
              <a:rPr lang="en-US" sz="2999" b="1">
                <a:solidFill>
                  <a:srgbClr val="FF3131"/>
                </a:solidFill>
                <a:latin typeface="Now Bold"/>
                <a:ea typeface="Now Bold"/>
                <a:cs typeface="Now Bold"/>
                <a:sym typeface="Now Bold"/>
              </a:rPr>
              <a:t>Consigne:</a:t>
            </a:r>
          </a:p>
          <a:p>
            <a:pPr algn="l">
              <a:lnSpc>
                <a:spcPts val="4199"/>
              </a:lnSpc>
              <a:spcBef>
                <a:spcPct val="0"/>
              </a:spcBef>
            </a:pPr>
            <a:endParaRPr lang="en-US" sz="2999" b="1">
              <a:solidFill>
                <a:srgbClr val="FF3131"/>
              </a:solidFill>
              <a:latin typeface="Now Bold"/>
              <a:ea typeface="Now Bold"/>
              <a:cs typeface="Now Bold"/>
              <a:sym typeface="Now Bold"/>
            </a:endParaRPr>
          </a:p>
          <a:p>
            <a:pPr algn="l">
              <a:lnSpc>
                <a:spcPts val="4199"/>
              </a:lnSpc>
              <a:spcBef>
                <a:spcPct val="0"/>
              </a:spcBef>
            </a:pPr>
            <a:endParaRPr lang="en-US" sz="2999" b="1">
              <a:solidFill>
                <a:srgbClr val="FF3131"/>
              </a:solidFill>
              <a:latin typeface="Now Bold"/>
              <a:ea typeface="Now Bold"/>
              <a:cs typeface="Now Bold"/>
              <a:sym typeface="Now Bold"/>
            </a:endParaRPr>
          </a:p>
          <a:p>
            <a:pPr algn="l">
              <a:lnSpc>
                <a:spcPts val="3499"/>
              </a:lnSpc>
              <a:spcBef>
                <a:spcPct val="0"/>
              </a:spcBef>
            </a:pPr>
            <a:endParaRPr lang="en-US" sz="2999" b="1">
              <a:solidFill>
                <a:srgbClr val="FF3131"/>
              </a:solidFill>
              <a:latin typeface="Now Bold"/>
              <a:ea typeface="Now Bold"/>
              <a:cs typeface="Now Bold"/>
              <a:sym typeface="Now Bold"/>
            </a:endParaRPr>
          </a:p>
          <a:p>
            <a:pPr algn="l">
              <a:lnSpc>
                <a:spcPts val="4899"/>
              </a:lnSpc>
              <a:spcBef>
                <a:spcPct val="0"/>
              </a:spcBef>
            </a:pPr>
            <a:r>
              <a:rPr lang="en-US" sz="3499" b="1">
                <a:solidFill>
                  <a:srgbClr val="000000"/>
                </a:solidFill>
                <a:latin typeface="Now Bold"/>
                <a:ea typeface="Now Bold"/>
                <a:cs typeface="Now Bold"/>
                <a:sym typeface="Now Bold"/>
              </a:rPr>
              <a:t>Classe les mots suivants et précise s’ils sont variables ou invariables :</a:t>
            </a:r>
          </a:p>
          <a:p>
            <a:pPr algn="l">
              <a:lnSpc>
                <a:spcPts val="4899"/>
              </a:lnSpc>
              <a:spcBef>
                <a:spcPct val="0"/>
              </a:spcBef>
            </a:pPr>
            <a:endParaRPr lang="en-US" sz="3499" b="1">
              <a:solidFill>
                <a:srgbClr val="000000"/>
              </a:solidFill>
              <a:latin typeface="Now Bold"/>
              <a:ea typeface="Now Bold"/>
              <a:cs typeface="Now Bold"/>
              <a:sym typeface="Now Bold"/>
            </a:endParaRPr>
          </a:p>
          <a:p>
            <a:pPr algn="ctr">
              <a:lnSpc>
                <a:spcPts val="4899"/>
              </a:lnSpc>
              <a:spcBef>
                <a:spcPct val="0"/>
              </a:spcBef>
            </a:pPr>
            <a:r>
              <a:rPr lang="en-US" sz="3499">
                <a:solidFill>
                  <a:srgbClr val="000000"/>
                </a:solidFill>
                <a:latin typeface="Now"/>
                <a:ea typeface="Now"/>
                <a:cs typeface="Now"/>
                <a:sym typeface="Now"/>
              </a:rPr>
              <a:t>le – enfant – rapidement – et – joue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DE3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338111" y="234292"/>
            <a:ext cx="8535626" cy="10287000"/>
            <a:chOff x="0" y="0"/>
            <a:chExt cx="2248066" cy="270933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248066" cy="2709333"/>
            </a:xfrm>
            <a:custGeom>
              <a:avLst/>
              <a:gdLst/>
              <a:ahLst/>
              <a:cxnLst/>
              <a:rect l="l" t="t" r="r" b="b"/>
              <a:pathLst>
                <a:path w="2248066" h="2709333">
                  <a:moveTo>
                    <a:pt x="0" y="0"/>
                  </a:moveTo>
                  <a:lnTo>
                    <a:pt x="2248066" y="0"/>
                  </a:lnTo>
                  <a:lnTo>
                    <a:pt x="2248066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BAC9C2"/>
            </a:solidFill>
          </p:spPr>
          <p:txBody>
            <a:bodyPr/>
            <a:lstStyle/>
            <a:p>
              <a:endParaRPr lang="fr-MA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248066" cy="273790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326715" y="1262992"/>
            <a:ext cx="16230600" cy="8229600"/>
            <a:chOff x="0" y="0"/>
            <a:chExt cx="4274726" cy="2167467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solidFill>
              <a:srgbClr val="FFFDFA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fr-MA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graphicFrame>
        <p:nvGraphicFramePr>
          <p:cNvPr id="11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106437"/>
              </p:ext>
            </p:extLst>
          </p:nvPr>
        </p:nvGraphicFramePr>
        <p:xfrm>
          <a:off x="2103924" y="2215492"/>
          <a:ext cx="15003999" cy="6324600"/>
        </p:xfrm>
        <a:graphic>
          <a:graphicData uri="http://schemas.openxmlformats.org/drawingml/2006/table">
            <a:tbl>
              <a:tblPr/>
              <a:tblGrid>
                <a:gridCol w="5150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10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428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49927">
                <a:tc>
                  <a:txBody>
                    <a:bodyPr/>
                    <a:lstStyle/>
                    <a:p>
                      <a:pPr algn="ctr">
                        <a:lnSpc>
                          <a:spcPts val="4602"/>
                        </a:lnSpc>
                        <a:defRPr/>
                      </a:pPr>
                      <a:r>
                        <a:rPr lang="en-US" sz="3287" b="1">
                          <a:solidFill>
                            <a:srgbClr val="000000"/>
                          </a:solidFill>
                          <a:latin typeface="Now Bold"/>
                          <a:ea typeface="Now Bold"/>
                          <a:cs typeface="Now Bold"/>
                          <a:sym typeface="Now Bold"/>
                        </a:rPr>
                        <a:t>Mot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CD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902"/>
                        </a:lnSpc>
                        <a:defRPr/>
                      </a:pPr>
                      <a:r>
                        <a:rPr lang="en-US" sz="2787" b="1">
                          <a:solidFill>
                            <a:srgbClr val="000000"/>
                          </a:solidFill>
                          <a:latin typeface="Now Bold"/>
                          <a:ea typeface="Now Bold"/>
                          <a:cs typeface="Now Bold"/>
                          <a:sym typeface="Now Bold"/>
                        </a:rPr>
                        <a:t>Classe grammaticale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CD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762"/>
                        </a:lnSpc>
                        <a:defRPr/>
                      </a:pPr>
                      <a:r>
                        <a:rPr lang="en-US" sz="2687" b="1">
                          <a:solidFill>
                            <a:srgbClr val="000000"/>
                          </a:solidFill>
                          <a:latin typeface="Now Bold"/>
                          <a:ea typeface="Now Bold"/>
                          <a:cs typeface="Now Bold"/>
                          <a:sym typeface="Now Bold"/>
                        </a:rPr>
                        <a:t>Variable / Invariable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CD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5352">
                <a:tc>
                  <a:txBody>
                    <a:bodyPr/>
                    <a:lstStyle/>
                    <a:p>
                      <a:pPr algn="ctr">
                        <a:lnSpc>
                          <a:spcPts val="3762"/>
                        </a:lnSpc>
                        <a:defRPr/>
                      </a:pPr>
                      <a:r>
                        <a:rPr lang="en-US" sz="4000" b="1" dirty="0">
                          <a:solidFill>
                            <a:srgbClr val="000000"/>
                          </a:solidFill>
                          <a:latin typeface="Now"/>
                          <a:ea typeface="Now"/>
                          <a:cs typeface="Now"/>
                          <a:sym typeface="Now"/>
                        </a:rPr>
                        <a:t>le</a:t>
                      </a:r>
                      <a:endParaRPr lang="en-US" sz="1800" b="1" dirty="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22"/>
                        </a:lnSpc>
                        <a:defRPr/>
                      </a:pPr>
                      <a:endParaRPr lang="en-US" sz="1100" dirty="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3622"/>
                        </a:lnSpc>
                        <a:spcBef>
                          <a:spcPct val="0"/>
                        </a:spcBef>
                        <a:defRPr/>
                      </a:pPr>
                      <a:endParaRPr lang="en-US" sz="1100" dirty="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5352">
                <a:tc>
                  <a:txBody>
                    <a:bodyPr/>
                    <a:lstStyle/>
                    <a:p>
                      <a:pPr algn="ctr">
                        <a:lnSpc>
                          <a:spcPts val="3762"/>
                        </a:lnSpc>
                        <a:defRPr/>
                      </a:pPr>
                      <a:r>
                        <a:rPr lang="en-US" sz="4000" b="1" dirty="0">
                          <a:solidFill>
                            <a:srgbClr val="000000"/>
                          </a:solidFill>
                          <a:latin typeface="Now"/>
                          <a:ea typeface="Now"/>
                          <a:cs typeface="Now"/>
                          <a:sym typeface="Now"/>
                        </a:rPr>
                        <a:t>enfant</a:t>
                      </a:r>
                      <a:endParaRPr lang="en-US" sz="1800" b="1" dirty="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3622"/>
                        </a:lnSpc>
                        <a:spcBef>
                          <a:spcPct val="0"/>
                        </a:spcBef>
                        <a:defRPr/>
                      </a:pPr>
                      <a:endParaRPr lang="en-US" sz="1100" dirty="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3622"/>
                        </a:lnSpc>
                        <a:spcBef>
                          <a:spcPct val="0"/>
                        </a:spcBef>
                        <a:defRPr/>
                      </a:pPr>
                      <a:endParaRPr lang="en-US" sz="1100" dirty="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5352">
                <a:tc>
                  <a:txBody>
                    <a:bodyPr/>
                    <a:lstStyle/>
                    <a:p>
                      <a:pPr algn="ctr">
                        <a:lnSpc>
                          <a:spcPts val="3622"/>
                        </a:lnSpc>
                        <a:defRPr/>
                      </a:pPr>
                      <a:r>
                        <a:rPr lang="en-US" sz="4000" b="1" dirty="0" err="1">
                          <a:solidFill>
                            <a:srgbClr val="000000"/>
                          </a:solidFill>
                          <a:latin typeface="Now"/>
                          <a:ea typeface="Now"/>
                          <a:cs typeface="Now"/>
                          <a:sym typeface="Now"/>
                        </a:rPr>
                        <a:t>rapidement</a:t>
                      </a:r>
                      <a:endParaRPr lang="en-US" sz="1800" b="1" dirty="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3622"/>
                        </a:lnSpc>
                        <a:spcBef>
                          <a:spcPct val="0"/>
                        </a:spcBef>
                        <a:defRPr/>
                      </a:pPr>
                      <a:endParaRPr lang="en-US" sz="1100" dirty="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3622"/>
                        </a:lnSpc>
                        <a:spcBef>
                          <a:spcPct val="0"/>
                        </a:spcBef>
                        <a:defRPr/>
                      </a:pPr>
                      <a:endParaRPr lang="en-US" sz="1100" dirty="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25352">
                <a:tc>
                  <a:txBody>
                    <a:bodyPr/>
                    <a:lstStyle/>
                    <a:p>
                      <a:pPr algn="ctr">
                        <a:lnSpc>
                          <a:spcPts val="3762"/>
                        </a:lnSpc>
                        <a:defRPr/>
                      </a:pPr>
                      <a:r>
                        <a:rPr lang="en-US" sz="4000" b="1" dirty="0">
                          <a:solidFill>
                            <a:srgbClr val="000000"/>
                          </a:solidFill>
                          <a:latin typeface="Now"/>
                          <a:ea typeface="Now"/>
                          <a:cs typeface="Now"/>
                          <a:sym typeface="Now"/>
                        </a:rPr>
                        <a:t>et</a:t>
                      </a:r>
                      <a:endParaRPr lang="en-US" sz="1800" b="1" dirty="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3622"/>
                        </a:lnSpc>
                        <a:spcBef>
                          <a:spcPct val="0"/>
                        </a:spcBef>
                        <a:defRPr/>
                      </a:pPr>
                      <a:endParaRPr lang="en-US" sz="1100" dirty="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3622"/>
                        </a:lnSpc>
                        <a:spcBef>
                          <a:spcPct val="0"/>
                        </a:spcBef>
                        <a:defRPr/>
                      </a:pPr>
                      <a:endParaRPr lang="en-US" sz="1100" dirty="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73265">
                <a:tc>
                  <a:txBody>
                    <a:bodyPr/>
                    <a:lstStyle/>
                    <a:p>
                      <a:pPr algn="ctr">
                        <a:lnSpc>
                          <a:spcPts val="4182"/>
                        </a:lnSpc>
                        <a:defRPr/>
                      </a:pPr>
                      <a:r>
                        <a:rPr lang="en-US" sz="4400" b="1" dirty="0" err="1">
                          <a:solidFill>
                            <a:srgbClr val="000000"/>
                          </a:solidFill>
                          <a:latin typeface="Now"/>
                          <a:ea typeface="Now"/>
                          <a:cs typeface="Now"/>
                          <a:sym typeface="Now"/>
                        </a:rPr>
                        <a:t>joue</a:t>
                      </a:r>
                      <a:endParaRPr lang="en-US" sz="1800" b="1" dirty="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3622"/>
                        </a:lnSpc>
                        <a:spcBef>
                          <a:spcPct val="0"/>
                        </a:spcBef>
                        <a:defRPr/>
                      </a:pPr>
                      <a:endParaRPr lang="en-US" sz="1100" dirty="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3622"/>
                        </a:lnSpc>
                        <a:spcBef>
                          <a:spcPct val="0"/>
                        </a:spcBef>
                        <a:defRPr/>
                      </a:pPr>
                      <a:endParaRPr lang="en-US" sz="1100" dirty="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338111" y="234292"/>
            <a:ext cx="8535626" cy="10287000"/>
            <a:chOff x="0" y="0"/>
            <a:chExt cx="2248066" cy="270933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248066" cy="2709333"/>
            </a:xfrm>
            <a:custGeom>
              <a:avLst/>
              <a:gdLst/>
              <a:ahLst/>
              <a:cxnLst/>
              <a:rect l="l" t="t" r="r" b="b"/>
              <a:pathLst>
                <a:path w="2248066" h="2709333">
                  <a:moveTo>
                    <a:pt x="0" y="0"/>
                  </a:moveTo>
                  <a:lnTo>
                    <a:pt x="2248066" y="0"/>
                  </a:lnTo>
                  <a:lnTo>
                    <a:pt x="2248066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BAC9C2"/>
            </a:solidFill>
          </p:spPr>
          <p:txBody>
            <a:bodyPr/>
            <a:lstStyle/>
            <a:p>
              <a:endParaRPr lang="fr-MA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248066" cy="273790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326715" y="1262992"/>
            <a:ext cx="16230600" cy="8229600"/>
            <a:chOff x="0" y="0"/>
            <a:chExt cx="4274726" cy="2167467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solidFill>
              <a:srgbClr val="FFFDFA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fr-MA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6781407" y="539485"/>
            <a:ext cx="4725185" cy="1447015"/>
            <a:chOff x="0" y="0"/>
            <a:chExt cx="1244493" cy="381107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244493" cy="381107"/>
            </a:xfrm>
            <a:custGeom>
              <a:avLst/>
              <a:gdLst/>
              <a:ahLst/>
              <a:cxnLst/>
              <a:rect l="l" t="t" r="r" b="b"/>
              <a:pathLst>
                <a:path w="1244493" h="381107">
                  <a:moveTo>
                    <a:pt x="83560" y="0"/>
                  </a:moveTo>
                  <a:lnTo>
                    <a:pt x="1160933" y="0"/>
                  </a:lnTo>
                  <a:cubicBezTo>
                    <a:pt x="1207082" y="0"/>
                    <a:pt x="1244493" y="37411"/>
                    <a:pt x="1244493" y="83560"/>
                  </a:cubicBezTo>
                  <a:lnTo>
                    <a:pt x="1244493" y="297546"/>
                  </a:lnTo>
                  <a:cubicBezTo>
                    <a:pt x="1244493" y="343696"/>
                    <a:pt x="1207082" y="381107"/>
                    <a:pt x="1160933" y="381107"/>
                  </a:cubicBezTo>
                  <a:lnTo>
                    <a:pt x="83560" y="381107"/>
                  </a:lnTo>
                  <a:cubicBezTo>
                    <a:pt x="37411" y="381107"/>
                    <a:pt x="0" y="343696"/>
                    <a:pt x="0" y="297546"/>
                  </a:cubicBezTo>
                  <a:lnTo>
                    <a:pt x="0" y="83560"/>
                  </a:lnTo>
                  <a:cubicBezTo>
                    <a:pt x="0" y="37411"/>
                    <a:pt x="37411" y="0"/>
                    <a:pt x="83560" y="0"/>
                  </a:cubicBezTo>
                  <a:close/>
                </a:path>
              </a:pathLst>
            </a:custGeom>
            <a:solidFill>
              <a:srgbClr val="678168"/>
            </a:solidFill>
          </p:spPr>
          <p:txBody>
            <a:bodyPr/>
            <a:lstStyle/>
            <a:p>
              <a:endParaRPr lang="fr-MA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57150"/>
              <a:ext cx="1244493" cy="43825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4759"/>
                </a:lnSpc>
              </a:pPr>
              <a:r>
                <a:rPr lang="en-US" sz="3399" b="1">
                  <a:solidFill>
                    <a:srgbClr val="000000"/>
                  </a:solidFill>
                  <a:latin typeface="Now Bold"/>
                  <a:ea typeface="Now Bold"/>
                  <a:cs typeface="Now Bold"/>
                  <a:sym typeface="Now Bold"/>
                </a:rPr>
                <a:t>Correction :</a:t>
              </a:r>
            </a:p>
          </p:txBody>
        </p:sp>
      </p:grpSp>
      <p:graphicFrame>
        <p:nvGraphicFramePr>
          <p:cNvPr id="11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3860671"/>
              </p:ext>
            </p:extLst>
          </p:nvPr>
        </p:nvGraphicFramePr>
        <p:xfrm>
          <a:off x="2103924" y="2215492"/>
          <a:ext cx="15003999" cy="6324600"/>
        </p:xfrm>
        <a:graphic>
          <a:graphicData uri="http://schemas.openxmlformats.org/drawingml/2006/table">
            <a:tbl>
              <a:tblPr/>
              <a:tblGrid>
                <a:gridCol w="5150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10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428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49927">
                <a:tc>
                  <a:txBody>
                    <a:bodyPr/>
                    <a:lstStyle/>
                    <a:p>
                      <a:pPr algn="ctr">
                        <a:lnSpc>
                          <a:spcPts val="4602"/>
                        </a:lnSpc>
                        <a:defRPr/>
                      </a:pPr>
                      <a:r>
                        <a:rPr lang="en-US" sz="3287" b="1">
                          <a:solidFill>
                            <a:srgbClr val="000000"/>
                          </a:solidFill>
                          <a:latin typeface="Now Bold"/>
                          <a:ea typeface="Now Bold"/>
                          <a:cs typeface="Now Bold"/>
                          <a:sym typeface="Now Bold"/>
                        </a:rPr>
                        <a:t>Mot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CD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902"/>
                        </a:lnSpc>
                        <a:defRPr/>
                      </a:pPr>
                      <a:r>
                        <a:rPr lang="en-US" sz="2787" b="1">
                          <a:solidFill>
                            <a:srgbClr val="000000"/>
                          </a:solidFill>
                          <a:latin typeface="Now Bold"/>
                          <a:ea typeface="Now Bold"/>
                          <a:cs typeface="Now Bold"/>
                          <a:sym typeface="Now Bold"/>
                        </a:rPr>
                        <a:t>Classe grammaticale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CD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762"/>
                        </a:lnSpc>
                        <a:defRPr/>
                      </a:pPr>
                      <a:r>
                        <a:rPr lang="en-US" sz="2687" b="1">
                          <a:solidFill>
                            <a:srgbClr val="000000"/>
                          </a:solidFill>
                          <a:latin typeface="Now Bold"/>
                          <a:ea typeface="Now Bold"/>
                          <a:cs typeface="Now Bold"/>
                          <a:sym typeface="Now Bold"/>
                        </a:rPr>
                        <a:t>Variable / Invariable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CD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5352">
                <a:tc>
                  <a:txBody>
                    <a:bodyPr/>
                    <a:lstStyle/>
                    <a:p>
                      <a:pPr algn="ctr">
                        <a:lnSpc>
                          <a:spcPts val="3762"/>
                        </a:lnSpc>
                        <a:defRPr/>
                      </a:pPr>
                      <a:r>
                        <a:rPr lang="en-US" sz="2800" b="1" dirty="0">
                          <a:solidFill>
                            <a:srgbClr val="000000"/>
                          </a:solidFill>
                          <a:latin typeface="Now"/>
                          <a:ea typeface="Now"/>
                          <a:cs typeface="Now"/>
                          <a:sym typeface="Now"/>
                        </a:rPr>
                        <a:t>le</a:t>
                      </a:r>
                      <a:endParaRPr lang="en-US" sz="1200" b="1" dirty="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22"/>
                        </a:lnSpc>
                        <a:defRPr/>
                      </a:pPr>
                      <a:r>
                        <a:rPr lang="en-US" sz="2587">
                          <a:solidFill>
                            <a:srgbClr val="000000"/>
                          </a:solidFill>
                          <a:latin typeface="Now"/>
                          <a:ea typeface="Now"/>
                          <a:cs typeface="Now"/>
                          <a:sym typeface="Now"/>
                        </a:rPr>
                        <a:t>Déterminant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3622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2587" u="none" strike="noStrike">
                          <a:solidFill>
                            <a:srgbClr val="000000"/>
                          </a:solidFill>
                          <a:latin typeface="Now"/>
                          <a:ea typeface="Now"/>
                          <a:cs typeface="Now"/>
                          <a:sym typeface="Now"/>
                        </a:rPr>
                        <a:t>Variable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5352">
                <a:tc>
                  <a:txBody>
                    <a:bodyPr/>
                    <a:lstStyle/>
                    <a:p>
                      <a:pPr algn="ctr">
                        <a:lnSpc>
                          <a:spcPts val="3762"/>
                        </a:lnSpc>
                        <a:defRPr/>
                      </a:pPr>
                      <a:r>
                        <a:rPr lang="en-US" sz="2800" b="1" dirty="0">
                          <a:solidFill>
                            <a:srgbClr val="000000"/>
                          </a:solidFill>
                          <a:latin typeface="Now"/>
                          <a:ea typeface="Now"/>
                          <a:cs typeface="Now"/>
                          <a:sym typeface="Now"/>
                        </a:rPr>
                        <a:t>enfant</a:t>
                      </a:r>
                      <a:endParaRPr lang="en-US" sz="1200" b="1" dirty="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3622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2587" u="none" strike="noStrike">
                          <a:solidFill>
                            <a:srgbClr val="000000"/>
                          </a:solidFill>
                          <a:latin typeface="Now"/>
                          <a:ea typeface="Now"/>
                          <a:cs typeface="Now"/>
                          <a:sym typeface="Now"/>
                        </a:rPr>
                        <a:t>Nom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3622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2587" u="none" strike="noStrike">
                          <a:solidFill>
                            <a:srgbClr val="000000"/>
                          </a:solidFill>
                          <a:latin typeface="Now"/>
                          <a:ea typeface="Now"/>
                          <a:cs typeface="Now"/>
                          <a:sym typeface="Now"/>
                        </a:rPr>
                        <a:t>Variable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5352">
                <a:tc>
                  <a:txBody>
                    <a:bodyPr/>
                    <a:lstStyle/>
                    <a:p>
                      <a:pPr algn="ctr">
                        <a:lnSpc>
                          <a:spcPts val="3622"/>
                        </a:lnSpc>
                        <a:defRPr/>
                      </a:pPr>
                      <a:r>
                        <a:rPr lang="en-US" sz="2800" b="1" dirty="0" err="1">
                          <a:solidFill>
                            <a:srgbClr val="000000"/>
                          </a:solidFill>
                          <a:latin typeface="Now"/>
                          <a:ea typeface="Now"/>
                          <a:cs typeface="Now"/>
                          <a:sym typeface="Now"/>
                        </a:rPr>
                        <a:t>rapidement</a:t>
                      </a:r>
                      <a:endParaRPr lang="en-US" sz="1200" b="1" dirty="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3622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2587" u="none" strike="noStrike">
                          <a:solidFill>
                            <a:srgbClr val="000000"/>
                          </a:solidFill>
                          <a:latin typeface="Now"/>
                          <a:ea typeface="Now"/>
                          <a:cs typeface="Now"/>
                          <a:sym typeface="Now"/>
                        </a:rPr>
                        <a:t>Adverbe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3622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2587" u="none" strike="noStrike">
                          <a:solidFill>
                            <a:srgbClr val="000000"/>
                          </a:solidFill>
                          <a:latin typeface="Now"/>
                          <a:ea typeface="Now"/>
                          <a:cs typeface="Now"/>
                          <a:sym typeface="Now"/>
                        </a:rPr>
                        <a:t>Invariable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25352">
                <a:tc>
                  <a:txBody>
                    <a:bodyPr/>
                    <a:lstStyle/>
                    <a:p>
                      <a:pPr algn="ctr">
                        <a:lnSpc>
                          <a:spcPts val="3762"/>
                        </a:lnSpc>
                        <a:defRPr/>
                      </a:pPr>
                      <a:r>
                        <a:rPr lang="en-US" sz="2800" b="1" dirty="0">
                          <a:solidFill>
                            <a:srgbClr val="000000"/>
                          </a:solidFill>
                          <a:latin typeface="Now"/>
                          <a:ea typeface="Now"/>
                          <a:cs typeface="Now"/>
                          <a:sym typeface="Now"/>
                        </a:rPr>
                        <a:t>et</a:t>
                      </a:r>
                      <a:endParaRPr lang="en-US" sz="1200" b="1" dirty="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3622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2587" u="none" strike="noStrike">
                          <a:solidFill>
                            <a:srgbClr val="000000"/>
                          </a:solidFill>
                          <a:latin typeface="Now"/>
                          <a:ea typeface="Now"/>
                          <a:cs typeface="Now"/>
                          <a:sym typeface="Now"/>
                        </a:rPr>
                        <a:t>Conjonction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3622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2587" u="none" strike="noStrike">
                          <a:solidFill>
                            <a:srgbClr val="000000"/>
                          </a:solidFill>
                          <a:latin typeface="Now"/>
                          <a:ea typeface="Now"/>
                          <a:cs typeface="Now"/>
                          <a:sym typeface="Now"/>
                        </a:rPr>
                        <a:t>Invariable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73265">
                <a:tc>
                  <a:txBody>
                    <a:bodyPr/>
                    <a:lstStyle/>
                    <a:p>
                      <a:pPr algn="ctr">
                        <a:lnSpc>
                          <a:spcPts val="4182"/>
                        </a:lnSpc>
                        <a:defRPr/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latin typeface="Now"/>
                          <a:ea typeface="Now"/>
                          <a:cs typeface="Now"/>
                          <a:sym typeface="Now"/>
                        </a:rPr>
                        <a:t>joue</a:t>
                      </a:r>
                      <a:endParaRPr lang="en-US" sz="1200" b="1" dirty="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3622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2587" u="none" strike="noStrike">
                          <a:solidFill>
                            <a:srgbClr val="000000"/>
                          </a:solidFill>
                          <a:latin typeface="Now"/>
                          <a:ea typeface="Now"/>
                          <a:cs typeface="Now"/>
                          <a:sym typeface="Now"/>
                        </a:rPr>
                        <a:t>Verbe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3622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2587" u="none" strike="noStrike" dirty="0">
                          <a:solidFill>
                            <a:srgbClr val="000000"/>
                          </a:solidFill>
                          <a:latin typeface="Now"/>
                          <a:ea typeface="Now"/>
                          <a:cs typeface="Now"/>
                          <a:sym typeface="Now"/>
                        </a:rPr>
                        <a:t>Variable</a:t>
                      </a:r>
                      <a:endParaRPr lang="en-US" sz="1100" dirty="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BB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1705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C93EC3-963D-DF87-7E5D-AD24C5DC90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>
            <a:extLst>
              <a:ext uri="{FF2B5EF4-FFF2-40B4-BE49-F238E27FC236}">
                <a16:creationId xmlns:a16="http://schemas.microsoft.com/office/drawing/2014/main" id="{CBB72D88-5BA7-7047-E6ED-9AE8B8E2DF78}"/>
              </a:ext>
            </a:extLst>
          </p:cNvPr>
          <p:cNvGrpSpPr/>
          <p:nvPr/>
        </p:nvGrpSpPr>
        <p:grpSpPr>
          <a:xfrm>
            <a:off x="5867400" y="571500"/>
            <a:ext cx="7924800" cy="1600200"/>
            <a:chOff x="0" y="0"/>
            <a:chExt cx="1244493" cy="381107"/>
          </a:xfrm>
        </p:grpSpPr>
        <p:sp>
          <p:nvSpPr>
            <p:cNvPr id="3" name="Freeform 9">
              <a:extLst>
                <a:ext uri="{FF2B5EF4-FFF2-40B4-BE49-F238E27FC236}">
                  <a16:creationId xmlns:a16="http://schemas.microsoft.com/office/drawing/2014/main" id="{2FC890FD-0D52-9509-C84E-40A849A9F37B}"/>
                </a:ext>
              </a:extLst>
            </p:cNvPr>
            <p:cNvSpPr/>
            <p:nvPr/>
          </p:nvSpPr>
          <p:spPr>
            <a:xfrm>
              <a:off x="0" y="0"/>
              <a:ext cx="1244493" cy="381107"/>
            </a:xfrm>
            <a:custGeom>
              <a:avLst/>
              <a:gdLst/>
              <a:ahLst/>
              <a:cxnLst/>
              <a:rect l="l" t="t" r="r" b="b"/>
              <a:pathLst>
                <a:path w="1244493" h="381107">
                  <a:moveTo>
                    <a:pt x="83560" y="0"/>
                  </a:moveTo>
                  <a:lnTo>
                    <a:pt x="1160933" y="0"/>
                  </a:lnTo>
                  <a:cubicBezTo>
                    <a:pt x="1207082" y="0"/>
                    <a:pt x="1244493" y="37411"/>
                    <a:pt x="1244493" y="83560"/>
                  </a:cubicBezTo>
                  <a:lnTo>
                    <a:pt x="1244493" y="297546"/>
                  </a:lnTo>
                  <a:cubicBezTo>
                    <a:pt x="1244493" y="343696"/>
                    <a:pt x="1207082" y="381107"/>
                    <a:pt x="1160933" y="381107"/>
                  </a:cubicBezTo>
                  <a:lnTo>
                    <a:pt x="83560" y="381107"/>
                  </a:lnTo>
                  <a:cubicBezTo>
                    <a:pt x="37411" y="381107"/>
                    <a:pt x="0" y="343696"/>
                    <a:pt x="0" y="297546"/>
                  </a:cubicBezTo>
                  <a:lnTo>
                    <a:pt x="0" y="83560"/>
                  </a:lnTo>
                  <a:cubicBezTo>
                    <a:pt x="0" y="37411"/>
                    <a:pt x="37411" y="0"/>
                    <a:pt x="83560" y="0"/>
                  </a:cubicBezTo>
                  <a:close/>
                </a:path>
              </a:pathLst>
            </a:custGeom>
            <a:solidFill>
              <a:srgbClr val="678168"/>
            </a:solidFill>
          </p:spPr>
          <p:txBody>
            <a:bodyPr/>
            <a:lstStyle/>
            <a:p>
              <a:endParaRPr lang="fr-MA"/>
            </a:p>
          </p:txBody>
        </p:sp>
        <p:sp>
          <p:nvSpPr>
            <p:cNvPr id="4" name="TextBox 10">
              <a:extLst>
                <a:ext uri="{FF2B5EF4-FFF2-40B4-BE49-F238E27FC236}">
                  <a16:creationId xmlns:a16="http://schemas.microsoft.com/office/drawing/2014/main" id="{EC0374F3-5D7C-54D9-A7E9-C43F3621A1F3}"/>
                </a:ext>
              </a:extLst>
            </p:cNvPr>
            <p:cNvSpPr txBox="1"/>
            <p:nvPr/>
          </p:nvSpPr>
          <p:spPr>
            <a:xfrm>
              <a:off x="0" y="-57150"/>
              <a:ext cx="1244493" cy="43825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4759"/>
                </a:lnSpc>
              </a:pPr>
              <a:r>
                <a:rPr lang="en-US" sz="3399" b="1" dirty="0">
                  <a:solidFill>
                    <a:srgbClr val="000000"/>
                  </a:solidFill>
                  <a:latin typeface="Now Bold"/>
                  <a:ea typeface="Now Bold"/>
                  <a:cs typeface="Now Bold"/>
                  <a:sym typeface="Now Bold"/>
                </a:rPr>
                <a:t>INTRODUCTION</a:t>
              </a:r>
            </a:p>
          </p:txBody>
        </p:sp>
      </p:grpSp>
      <p:sp>
        <p:nvSpPr>
          <p:cNvPr id="5" name="ZoneTexte 4">
            <a:extLst>
              <a:ext uri="{FF2B5EF4-FFF2-40B4-BE49-F238E27FC236}">
                <a16:creationId xmlns:a16="http://schemas.microsoft.com/office/drawing/2014/main" id="{93FA1A03-FAE1-6305-8475-8825EF329A08}"/>
              </a:ext>
            </a:extLst>
          </p:cNvPr>
          <p:cNvSpPr txBox="1"/>
          <p:nvPr/>
        </p:nvSpPr>
        <p:spPr>
          <a:xfrm>
            <a:off x="685800" y="2705100"/>
            <a:ext cx="16764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/>
              <a:t>Les catégories grammaticales regroupent les différents types de mots qui composent la langue. </a:t>
            </a:r>
          </a:p>
          <a:p>
            <a:r>
              <a:rPr lang="fr-FR" sz="4000" dirty="0"/>
              <a:t>Chaque mot appartient à une catégorie précise selon sa nature et sa fonction dans la phrase.</a:t>
            </a:r>
          </a:p>
          <a:p>
            <a:r>
              <a:rPr lang="fr-FR" sz="4000" dirty="0"/>
              <a:t> La connaissance des catégories grammaticales permet de mieux comprendre la structure des phrases, d’analyser les textes et d’améliorer l’expression écrite et orale.</a:t>
            </a:r>
            <a:endParaRPr lang="fr-MA" sz="4000" dirty="0"/>
          </a:p>
        </p:txBody>
      </p:sp>
    </p:spTree>
    <p:extLst>
      <p:ext uri="{BB962C8B-B14F-4D97-AF65-F5344CB8AC3E}">
        <p14:creationId xmlns:p14="http://schemas.microsoft.com/office/powerpoint/2010/main" val="9281337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DE3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876187" y="0"/>
            <a:ext cx="8535626" cy="10287000"/>
            <a:chOff x="0" y="0"/>
            <a:chExt cx="2248066" cy="270933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248066" cy="2709333"/>
            </a:xfrm>
            <a:custGeom>
              <a:avLst/>
              <a:gdLst/>
              <a:ahLst/>
              <a:cxnLst/>
              <a:rect l="l" t="t" r="r" b="b"/>
              <a:pathLst>
                <a:path w="2248066" h="2709333">
                  <a:moveTo>
                    <a:pt x="0" y="0"/>
                  </a:moveTo>
                  <a:lnTo>
                    <a:pt x="2248066" y="0"/>
                  </a:lnTo>
                  <a:lnTo>
                    <a:pt x="2248066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BAC9C2"/>
            </a:solidFill>
          </p:spPr>
          <p:txBody>
            <a:bodyPr/>
            <a:lstStyle/>
            <a:p>
              <a:endParaRPr lang="fr-MA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248066" cy="273790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267112" y="875572"/>
            <a:ext cx="16230600" cy="8229600"/>
            <a:chOff x="0" y="0"/>
            <a:chExt cx="4274726" cy="2167467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solidFill>
              <a:srgbClr val="FFFDFA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fr-MA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8651445" y="539485"/>
            <a:ext cx="985110" cy="1016530"/>
          </a:xfrm>
          <a:custGeom>
            <a:avLst/>
            <a:gdLst/>
            <a:ahLst/>
            <a:cxnLst/>
            <a:rect l="l" t="t" r="r" b="b"/>
            <a:pathLst>
              <a:path w="985110" h="1016530">
                <a:moveTo>
                  <a:pt x="0" y="0"/>
                </a:moveTo>
                <a:lnTo>
                  <a:pt x="985110" y="0"/>
                </a:lnTo>
                <a:lnTo>
                  <a:pt x="985110" y="1016530"/>
                </a:lnTo>
                <a:lnTo>
                  <a:pt x="0" y="101653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MA"/>
          </a:p>
        </p:txBody>
      </p:sp>
      <p:grpSp>
        <p:nvGrpSpPr>
          <p:cNvPr id="9" name="Group 9"/>
          <p:cNvGrpSpPr/>
          <p:nvPr/>
        </p:nvGrpSpPr>
        <p:grpSpPr>
          <a:xfrm>
            <a:off x="6781407" y="539485"/>
            <a:ext cx="4725185" cy="1447015"/>
            <a:chOff x="0" y="0"/>
            <a:chExt cx="1244493" cy="381107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1244493" cy="381107"/>
            </a:xfrm>
            <a:custGeom>
              <a:avLst/>
              <a:gdLst/>
              <a:ahLst/>
              <a:cxnLst/>
              <a:rect l="l" t="t" r="r" b="b"/>
              <a:pathLst>
                <a:path w="1244493" h="381107">
                  <a:moveTo>
                    <a:pt x="83560" y="0"/>
                  </a:moveTo>
                  <a:lnTo>
                    <a:pt x="1160933" y="0"/>
                  </a:lnTo>
                  <a:cubicBezTo>
                    <a:pt x="1207082" y="0"/>
                    <a:pt x="1244493" y="37411"/>
                    <a:pt x="1244493" y="83560"/>
                  </a:cubicBezTo>
                  <a:lnTo>
                    <a:pt x="1244493" y="297546"/>
                  </a:lnTo>
                  <a:cubicBezTo>
                    <a:pt x="1244493" y="343696"/>
                    <a:pt x="1207082" y="381107"/>
                    <a:pt x="1160933" y="381107"/>
                  </a:cubicBezTo>
                  <a:lnTo>
                    <a:pt x="83560" y="381107"/>
                  </a:lnTo>
                  <a:cubicBezTo>
                    <a:pt x="37411" y="381107"/>
                    <a:pt x="0" y="343696"/>
                    <a:pt x="0" y="297546"/>
                  </a:cubicBezTo>
                  <a:lnTo>
                    <a:pt x="0" y="83560"/>
                  </a:lnTo>
                  <a:cubicBezTo>
                    <a:pt x="0" y="37411"/>
                    <a:pt x="37411" y="0"/>
                    <a:pt x="83560" y="0"/>
                  </a:cubicBezTo>
                  <a:close/>
                </a:path>
              </a:pathLst>
            </a:custGeom>
            <a:solidFill>
              <a:srgbClr val="678168"/>
            </a:solidFill>
          </p:spPr>
          <p:txBody>
            <a:bodyPr/>
            <a:lstStyle/>
            <a:p>
              <a:endParaRPr lang="fr-MA"/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0" y="-47625"/>
              <a:ext cx="1244493" cy="42873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499"/>
                </a:lnSpc>
              </a:pPr>
              <a:r>
                <a:rPr lang="en-US" sz="2499" b="1">
                  <a:solidFill>
                    <a:srgbClr val="000000"/>
                  </a:solidFill>
                  <a:latin typeface="Now Bold"/>
                  <a:ea typeface="Now Bold"/>
                  <a:cs typeface="Now Bold"/>
                  <a:sym typeface="Now Bold"/>
                </a:rPr>
                <a:t>EXCERCICE : 2 </a:t>
              </a:r>
            </a:p>
          </p:txBody>
        </p:sp>
      </p:grpSp>
      <p:sp>
        <p:nvSpPr>
          <p:cNvPr id="12" name="TextBox 12"/>
          <p:cNvSpPr txBox="1"/>
          <p:nvPr/>
        </p:nvSpPr>
        <p:spPr>
          <a:xfrm>
            <a:off x="2131904" y="2125326"/>
            <a:ext cx="16156096" cy="5161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199"/>
              </a:lnSpc>
              <a:spcBef>
                <a:spcPct val="0"/>
              </a:spcBef>
            </a:pPr>
            <a:r>
              <a:rPr lang="en-US" sz="2999" b="1">
                <a:solidFill>
                  <a:srgbClr val="FF3131"/>
                </a:solidFill>
                <a:latin typeface="Now Bold"/>
                <a:ea typeface="Now Bold"/>
                <a:cs typeface="Now Bold"/>
                <a:sym typeface="Now Bold"/>
              </a:rPr>
              <a:t>Consigne: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267112" y="2115801"/>
            <a:ext cx="16230600" cy="5803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759"/>
              </a:lnSpc>
            </a:pPr>
            <a:r>
              <a:rPr lang="en-US" sz="3399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Complète chaque phrase avec le mot correct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1416667" y="3504225"/>
            <a:ext cx="15953002" cy="58034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569"/>
              </a:lnSpc>
            </a:pPr>
            <a:r>
              <a:rPr lang="en-US" sz="2549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1.Les élèves ______ pensent avoir compris la leçon se trompent ______ parfois ils n’ont pas assez révisé.</a:t>
            </a:r>
          </a:p>
          <a:p>
            <a:pPr algn="just">
              <a:lnSpc>
                <a:spcPts val="3569"/>
              </a:lnSpc>
            </a:pPr>
            <a:endParaRPr lang="en-US" sz="2549" b="1">
              <a:solidFill>
                <a:srgbClr val="000000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  <a:p>
            <a:pPr algn="just">
              <a:lnSpc>
                <a:spcPts val="3569"/>
              </a:lnSpc>
            </a:pPr>
            <a:r>
              <a:rPr lang="en-US" sz="2549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(</a:t>
            </a:r>
            <a:r>
              <a:rPr lang="en-US" sz="2549" b="1">
                <a:solidFill>
                  <a:srgbClr val="FF3131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qui / que – car / mais</a:t>
            </a:r>
            <a:r>
              <a:rPr lang="en-US" sz="2549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)</a:t>
            </a:r>
          </a:p>
          <a:p>
            <a:pPr algn="just">
              <a:lnSpc>
                <a:spcPts val="3569"/>
              </a:lnSpc>
            </a:pPr>
            <a:endParaRPr lang="en-US" sz="2549" b="1">
              <a:solidFill>
                <a:srgbClr val="000000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  <a:p>
            <a:pPr algn="just">
              <a:lnSpc>
                <a:spcPts val="3569"/>
              </a:lnSpc>
            </a:pPr>
            <a:r>
              <a:rPr lang="en-US" sz="2549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2.Il est ______ concentré ______ réussir, ______ il refuse toute distraction.</a:t>
            </a:r>
          </a:p>
          <a:p>
            <a:pPr algn="just">
              <a:lnSpc>
                <a:spcPts val="3569"/>
              </a:lnSpc>
            </a:pPr>
            <a:endParaRPr lang="en-US" sz="2549" b="1">
              <a:solidFill>
                <a:srgbClr val="000000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  <a:p>
            <a:pPr algn="just">
              <a:lnSpc>
                <a:spcPts val="3569"/>
              </a:lnSpc>
            </a:pPr>
            <a:r>
              <a:rPr lang="en-US" sz="2549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( </a:t>
            </a:r>
            <a:r>
              <a:rPr lang="en-US" sz="2549" b="1">
                <a:solidFill>
                  <a:srgbClr val="FF3131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trop / très – pour / de – donc / mais</a:t>
            </a:r>
            <a:r>
              <a:rPr lang="en-US" sz="2549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)</a:t>
            </a:r>
          </a:p>
          <a:p>
            <a:pPr algn="just">
              <a:lnSpc>
                <a:spcPts val="3569"/>
              </a:lnSpc>
            </a:pPr>
            <a:endParaRPr lang="en-US" sz="2549" b="1">
              <a:solidFill>
                <a:srgbClr val="000000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  <a:p>
            <a:pPr algn="just">
              <a:lnSpc>
                <a:spcPts val="3569"/>
              </a:lnSpc>
            </a:pPr>
            <a:r>
              <a:rPr lang="en-US" sz="2549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3.______ elle travaille sérieusement, ______ résultats restent insuffisants.</a:t>
            </a:r>
          </a:p>
          <a:p>
            <a:pPr algn="just">
              <a:lnSpc>
                <a:spcPts val="3569"/>
              </a:lnSpc>
            </a:pPr>
            <a:endParaRPr lang="en-US" sz="2549" b="1">
              <a:solidFill>
                <a:srgbClr val="000000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  <a:p>
            <a:pPr algn="just">
              <a:lnSpc>
                <a:spcPts val="3569"/>
              </a:lnSpc>
            </a:pPr>
            <a:r>
              <a:rPr lang="en-US" sz="2549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( </a:t>
            </a:r>
            <a:r>
              <a:rPr lang="en-US" sz="2549" b="1">
                <a:solidFill>
                  <a:srgbClr val="FF3131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Bien que / Parce que – ses / ces</a:t>
            </a:r>
            <a:r>
              <a:rPr lang="en-US" sz="2549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)</a:t>
            </a:r>
          </a:p>
          <a:p>
            <a:pPr algn="just">
              <a:lnSpc>
                <a:spcPts val="3569"/>
              </a:lnSpc>
            </a:pPr>
            <a:endParaRPr lang="en-US" sz="2549" b="1">
              <a:solidFill>
                <a:srgbClr val="000000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DE3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338111" y="234292"/>
            <a:ext cx="8535626" cy="10287000"/>
            <a:chOff x="0" y="0"/>
            <a:chExt cx="2248066" cy="270933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248066" cy="2709333"/>
            </a:xfrm>
            <a:custGeom>
              <a:avLst/>
              <a:gdLst/>
              <a:ahLst/>
              <a:cxnLst/>
              <a:rect l="l" t="t" r="r" b="b"/>
              <a:pathLst>
                <a:path w="2248066" h="2709333">
                  <a:moveTo>
                    <a:pt x="0" y="0"/>
                  </a:moveTo>
                  <a:lnTo>
                    <a:pt x="2248066" y="0"/>
                  </a:lnTo>
                  <a:lnTo>
                    <a:pt x="2248066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BAC9C2"/>
            </a:solidFill>
          </p:spPr>
          <p:txBody>
            <a:bodyPr/>
            <a:lstStyle/>
            <a:p>
              <a:endParaRPr lang="fr-MA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248066" cy="273790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326715" y="1262992"/>
            <a:ext cx="16230600" cy="8229600"/>
            <a:chOff x="0" y="0"/>
            <a:chExt cx="4274726" cy="2167467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solidFill>
              <a:srgbClr val="FFFDFA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fr-MA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6781407" y="539485"/>
            <a:ext cx="4725185" cy="1447015"/>
            <a:chOff x="0" y="0"/>
            <a:chExt cx="1244493" cy="381107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244493" cy="381107"/>
            </a:xfrm>
            <a:custGeom>
              <a:avLst/>
              <a:gdLst/>
              <a:ahLst/>
              <a:cxnLst/>
              <a:rect l="l" t="t" r="r" b="b"/>
              <a:pathLst>
                <a:path w="1244493" h="381107">
                  <a:moveTo>
                    <a:pt x="83560" y="0"/>
                  </a:moveTo>
                  <a:lnTo>
                    <a:pt x="1160933" y="0"/>
                  </a:lnTo>
                  <a:cubicBezTo>
                    <a:pt x="1207082" y="0"/>
                    <a:pt x="1244493" y="37411"/>
                    <a:pt x="1244493" y="83560"/>
                  </a:cubicBezTo>
                  <a:lnTo>
                    <a:pt x="1244493" y="297546"/>
                  </a:lnTo>
                  <a:cubicBezTo>
                    <a:pt x="1244493" y="343696"/>
                    <a:pt x="1207082" y="381107"/>
                    <a:pt x="1160933" y="381107"/>
                  </a:cubicBezTo>
                  <a:lnTo>
                    <a:pt x="83560" y="381107"/>
                  </a:lnTo>
                  <a:cubicBezTo>
                    <a:pt x="37411" y="381107"/>
                    <a:pt x="0" y="343696"/>
                    <a:pt x="0" y="297546"/>
                  </a:cubicBezTo>
                  <a:lnTo>
                    <a:pt x="0" y="83560"/>
                  </a:lnTo>
                  <a:cubicBezTo>
                    <a:pt x="0" y="37411"/>
                    <a:pt x="37411" y="0"/>
                    <a:pt x="83560" y="0"/>
                  </a:cubicBezTo>
                  <a:close/>
                </a:path>
              </a:pathLst>
            </a:custGeom>
            <a:solidFill>
              <a:srgbClr val="678168"/>
            </a:solidFill>
          </p:spPr>
          <p:txBody>
            <a:bodyPr/>
            <a:lstStyle/>
            <a:p>
              <a:endParaRPr lang="fr-MA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57150"/>
              <a:ext cx="1244493" cy="43825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4759"/>
                </a:lnSpc>
              </a:pPr>
              <a:r>
                <a:rPr lang="en-US" sz="3399" b="1">
                  <a:solidFill>
                    <a:srgbClr val="000000"/>
                  </a:solidFill>
                  <a:latin typeface="Now Bold"/>
                  <a:ea typeface="Now Bold"/>
                  <a:cs typeface="Now Bold"/>
                  <a:sym typeface="Now Bold"/>
                </a:rPr>
                <a:t>Correction :</a:t>
              </a:r>
            </a:p>
          </p:txBody>
        </p:sp>
      </p:grpSp>
      <p:sp>
        <p:nvSpPr>
          <p:cNvPr id="11" name="TextBox 11"/>
          <p:cNvSpPr txBox="1"/>
          <p:nvPr/>
        </p:nvSpPr>
        <p:spPr>
          <a:xfrm>
            <a:off x="1465515" y="2928471"/>
            <a:ext cx="15953002" cy="35555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129"/>
              </a:lnSpc>
            </a:pPr>
            <a:r>
              <a:rPr lang="en-US" sz="2949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1.Les élèves </a:t>
            </a:r>
            <a:r>
              <a:rPr lang="en-US" sz="2949" b="1">
                <a:solidFill>
                  <a:srgbClr val="FF3131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qui </a:t>
            </a:r>
            <a:r>
              <a:rPr lang="en-US" sz="2949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pensent avoir compris la leçon se trompent </a:t>
            </a:r>
            <a:r>
              <a:rPr lang="en-US" sz="2949" b="1">
                <a:solidFill>
                  <a:srgbClr val="FF3131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car </a:t>
            </a:r>
            <a:r>
              <a:rPr lang="en-US" sz="2949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parfois ils n’ont pas assez révisé.</a:t>
            </a:r>
          </a:p>
          <a:p>
            <a:pPr algn="just">
              <a:lnSpc>
                <a:spcPts val="3989"/>
              </a:lnSpc>
            </a:pPr>
            <a:endParaRPr lang="en-US" sz="2949" b="1">
              <a:solidFill>
                <a:srgbClr val="000000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  <a:p>
            <a:pPr algn="just">
              <a:lnSpc>
                <a:spcPts val="3989"/>
              </a:lnSpc>
            </a:pPr>
            <a:r>
              <a:rPr lang="en-US" sz="2849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2.Il est </a:t>
            </a:r>
            <a:r>
              <a:rPr lang="en-US" sz="2849" b="1">
                <a:solidFill>
                  <a:srgbClr val="FF3131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trop </a:t>
            </a:r>
            <a:r>
              <a:rPr lang="en-US" sz="2849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concentré </a:t>
            </a:r>
            <a:r>
              <a:rPr lang="en-US" sz="2849" b="1">
                <a:solidFill>
                  <a:srgbClr val="FF3131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pour </a:t>
            </a:r>
            <a:r>
              <a:rPr lang="en-US" sz="2849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réussir, </a:t>
            </a:r>
            <a:r>
              <a:rPr lang="en-US" sz="2849" b="1">
                <a:solidFill>
                  <a:srgbClr val="FF3131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donc </a:t>
            </a:r>
            <a:r>
              <a:rPr lang="en-US" sz="2849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il refuse toute distraction.</a:t>
            </a:r>
          </a:p>
          <a:p>
            <a:pPr algn="just">
              <a:lnSpc>
                <a:spcPts val="3989"/>
              </a:lnSpc>
            </a:pPr>
            <a:endParaRPr lang="en-US" sz="2849" b="1">
              <a:solidFill>
                <a:srgbClr val="000000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  <a:p>
            <a:pPr algn="just">
              <a:lnSpc>
                <a:spcPts val="3989"/>
              </a:lnSpc>
            </a:pPr>
            <a:r>
              <a:rPr lang="en-US" sz="2849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3. </a:t>
            </a:r>
            <a:r>
              <a:rPr lang="en-US" sz="2849" b="1">
                <a:solidFill>
                  <a:srgbClr val="FF3131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Bien que</a:t>
            </a:r>
            <a:r>
              <a:rPr lang="en-US" sz="2849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elle travaille sérieusement, </a:t>
            </a:r>
            <a:r>
              <a:rPr lang="en-US" sz="2849" b="1">
                <a:solidFill>
                  <a:srgbClr val="FF3131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ses </a:t>
            </a:r>
            <a:r>
              <a:rPr lang="en-US" sz="2849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résultats restent insuffisants.</a:t>
            </a:r>
          </a:p>
          <a:p>
            <a:pPr algn="just">
              <a:lnSpc>
                <a:spcPts val="3989"/>
              </a:lnSpc>
            </a:pPr>
            <a:endParaRPr lang="en-US" sz="2849" b="1">
              <a:solidFill>
                <a:srgbClr val="000000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>
            <a:extLst>
              <a:ext uri="{FF2B5EF4-FFF2-40B4-BE49-F238E27FC236}">
                <a16:creationId xmlns:a16="http://schemas.microsoft.com/office/drawing/2014/main" id="{7BC7F5D7-1F31-A16C-B38B-2AC8A09D76E4}"/>
              </a:ext>
            </a:extLst>
          </p:cNvPr>
          <p:cNvGrpSpPr/>
          <p:nvPr/>
        </p:nvGrpSpPr>
        <p:grpSpPr>
          <a:xfrm>
            <a:off x="5867400" y="571500"/>
            <a:ext cx="7924800" cy="1600200"/>
            <a:chOff x="0" y="0"/>
            <a:chExt cx="1244493" cy="381107"/>
          </a:xfrm>
        </p:grpSpPr>
        <p:sp>
          <p:nvSpPr>
            <p:cNvPr id="3" name="Freeform 9">
              <a:extLst>
                <a:ext uri="{FF2B5EF4-FFF2-40B4-BE49-F238E27FC236}">
                  <a16:creationId xmlns:a16="http://schemas.microsoft.com/office/drawing/2014/main" id="{4B5D9532-2BC1-85DC-279C-C072D203971D}"/>
                </a:ext>
              </a:extLst>
            </p:cNvPr>
            <p:cNvSpPr/>
            <p:nvPr/>
          </p:nvSpPr>
          <p:spPr>
            <a:xfrm>
              <a:off x="0" y="0"/>
              <a:ext cx="1244493" cy="381107"/>
            </a:xfrm>
            <a:custGeom>
              <a:avLst/>
              <a:gdLst/>
              <a:ahLst/>
              <a:cxnLst/>
              <a:rect l="l" t="t" r="r" b="b"/>
              <a:pathLst>
                <a:path w="1244493" h="381107">
                  <a:moveTo>
                    <a:pt x="83560" y="0"/>
                  </a:moveTo>
                  <a:lnTo>
                    <a:pt x="1160933" y="0"/>
                  </a:lnTo>
                  <a:cubicBezTo>
                    <a:pt x="1207082" y="0"/>
                    <a:pt x="1244493" y="37411"/>
                    <a:pt x="1244493" y="83560"/>
                  </a:cubicBezTo>
                  <a:lnTo>
                    <a:pt x="1244493" y="297546"/>
                  </a:lnTo>
                  <a:cubicBezTo>
                    <a:pt x="1244493" y="343696"/>
                    <a:pt x="1207082" y="381107"/>
                    <a:pt x="1160933" y="381107"/>
                  </a:cubicBezTo>
                  <a:lnTo>
                    <a:pt x="83560" y="381107"/>
                  </a:lnTo>
                  <a:cubicBezTo>
                    <a:pt x="37411" y="381107"/>
                    <a:pt x="0" y="343696"/>
                    <a:pt x="0" y="297546"/>
                  </a:cubicBezTo>
                  <a:lnTo>
                    <a:pt x="0" y="83560"/>
                  </a:lnTo>
                  <a:cubicBezTo>
                    <a:pt x="0" y="37411"/>
                    <a:pt x="37411" y="0"/>
                    <a:pt x="83560" y="0"/>
                  </a:cubicBezTo>
                  <a:close/>
                </a:path>
              </a:pathLst>
            </a:custGeom>
            <a:solidFill>
              <a:srgbClr val="678168"/>
            </a:solidFill>
          </p:spPr>
          <p:txBody>
            <a:bodyPr/>
            <a:lstStyle/>
            <a:p>
              <a:endParaRPr lang="fr-MA"/>
            </a:p>
          </p:txBody>
        </p:sp>
        <p:sp>
          <p:nvSpPr>
            <p:cNvPr id="4" name="TextBox 10">
              <a:extLst>
                <a:ext uri="{FF2B5EF4-FFF2-40B4-BE49-F238E27FC236}">
                  <a16:creationId xmlns:a16="http://schemas.microsoft.com/office/drawing/2014/main" id="{B38B83D3-17CC-F8AB-2588-1193B8226B6B}"/>
                </a:ext>
              </a:extLst>
            </p:cNvPr>
            <p:cNvSpPr txBox="1"/>
            <p:nvPr/>
          </p:nvSpPr>
          <p:spPr>
            <a:xfrm>
              <a:off x="0" y="-57150"/>
              <a:ext cx="1244493" cy="43825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4759"/>
                </a:lnSpc>
              </a:pPr>
              <a:r>
                <a:rPr lang="en-US" sz="3399" b="1" dirty="0">
                  <a:solidFill>
                    <a:srgbClr val="000000"/>
                  </a:solidFill>
                  <a:latin typeface="Now Bold"/>
                  <a:ea typeface="Now Bold"/>
                  <a:cs typeface="Now Bold"/>
                  <a:sym typeface="Now Bold"/>
                </a:rPr>
                <a:t>CONCLUSION</a:t>
              </a:r>
            </a:p>
          </p:txBody>
        </p:sp>
      </p:grpSp>
      <p:sp>
        <p:nvSpPr>
          <p:cNvPr id="5" name="ZoneTexte 4">
            <a:extLst>
              <a:ext uri="{FF2B5EF4-FFF2-40B4-BE49-F238E27FC236}">
                <a16:creationId xmlns:a16="http://schemas.microsoft.com/office/drawing/2014/main" id="{0B264575-A769-35EB-6F21-F772EDA38C95}"/>
              </a:ext>
            </a:extLst>
          </p:cNvPr>
          <p:cNvSpPr txBox="1"/>
          <p:nvPr/>
        </p:nvSpPr>
        <p:spPr>
          <a:xfrm>
            <a:off x="1295400" y="2705100"/>
            <a:ext cx="156972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/>
              <a:t>En résumé, les classes grammaticales sont des catégories qui permettent de classer les mots selon leurs propriétés syntaxiques et morphologiques. </a:t>
            </a:r>
          </a:p>
          <a:p>
            <a:r>
              <a:rPr lang="fr-FR" sz="4000" dirty="0"/>
              <a:t>Comprendre les classes grammaticales est essentiel pour analyser la structure des phrases et améliorer la communication écrite et orale. </a:t>
            </a:r>
          </a:p>
          <a:p>
            <a:r>
              <a:rPr lang="fr-FR" sz="4000" dirty="0"/>
              <a:t>Cela nous aide à mieux comprendre le fonctionnement de la langue et à exprimer nos idées de manière claire et précise.</a:t>
            </a:r>
            <a:endParaRPr lang="fr-MA" sz="4000" dirty="0"/>
          </a:p>
        </p:txBody>
      </p:sp>
    </p:spTree>
    <p:extLst>
      <p:ext uri="{BB962C8B-B14F-4D97-AF65-F5344CB8AC3E}">
        <p14:creationId xmlns:p14="http://schemas.microsoft.com/office/powerpoint/2010/main" val="25419136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84296EDD-311D-44BD-9388-052655960DC4}"/>
              </a:ext>
            </a:extLst>
          </p:cNvPr>
          <p:cNvSpPr/>
          <p:nvPr/>
        </p:nvSpPr>
        <p:spPr>
          <a:xfrm>
            <a:off x="3048000" y="1104900"/>
            <a:ext cx="12573000" cy="77724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6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Merci pour Votre Attention </a:t>
            </a:r>
            <a:endParaRPr lang="en-GB" sz="16600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98642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D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7527630" y="69389"/>
            <a:ext cx="10760370" cy="10287000"/>
            <a:chOff x="0" y="0"/>
            <a:chExt cx="2834007" cy="270933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834007" cy="2709333"/>
            </a:xfrm>
            <a:custGeom>
              <a:avLst/>
              <a:gdLst/>
              <a:ahLst/>
              <a:cxnLst/>
              <a:rect l="l" t="t" r="r" b="b"/>
              <a:pathLst>
                <a:path w="2834007" h="2709333">
                  <a:moveTo>
                    <a:pt x="0" y="0"/>
                  </a:moveTo>
                  <a:lnTo>
                    <a:pt x="2834007" y="0"/>
                  </a:lnTo>
                  <a:lnTo>
                    <a:pt x="2834007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BAC9C2"/>
            </a:solidFill>
          </p:spPr>
          <p:txBody>
            <a:bodyPr/>
            <a:lstStyle/>
            <a:p>
              <a:endParaRPr lang="fr-MA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834007" cy="273790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8367140" y="608374"/>
            <a:ext cx="9312486" cy="9070251"/>
            <a:chOff x="0" y="0"/>
            <a:chExt cx="2452671" cy="238887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452671" cy="2388873"/>
            </a:xfrm>
            <a:custGeom>
              <a:avLst/>
              <a:gdLst/>
              <a:ahLst/>
              <a:cxnLst/>
              <a:rect l="l" t="t" r="r" b="b"/>
              <a:pathLst>
                <a:path w="2452671" h="2388873">
                  <a:moveTo>
                    <a:pt x="0" y="0"/>
                  </a:moveTo>
                  <a:lnTo>
                    <a:pt x="2452671" y="0"/>
                  </a:lnTo>
                  <a:lnTo>
                    <a:pt x="2452671" y="2388873"/>
                  </a:lnTo>
                  <a:lnTo>
                    <a:pt x="0" y="2388873"/>
                  </a:lnTo>
                  <a:close/>
                </a:path>
              </a:pathLst>
            </a:custGeom>
            <a:solidFill>
              <a:srgbClr val="F7F1EA"/>
            </a:solidFill>
          </p:spPr>
          <p:txBody>
            <a:bodyPr/>
            <a:lstStyle/>
            <a:p>
              <a:endParaRPr lang="fr-MA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452671" cy="241744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9228798" y="2014184"/>
            <a:ext cx="8450828" cy="55340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47697" lvl="1" indent="-323848" algn="l">
              <a:lnSpc>
                <a:spcPts val="7499"/>
              </a:lnSpc>
              <a:buFont typeface="Arial"/>
              <a:buChar char="•"/>
            </a:pPr>
            <a:r>
              <a:rPr lang="en-US" sz="2999" b="1">
                <a:solidFill>
                  <a:srgbClr val="000000"/>
                </a:solidFill>
                <a:latin typeface="Now Bold"/>
                <a:ea typeface="Now Bold"/>
                <a:cs typeface="Now Bold"/>
                <a:sym typeface="Now Bold"/>
              </a:rPr>
              <a:t>Identifier les catégories grammaticales</a:t>
            </a:r>
          </a:p>
          <a:p>
            <a:pPr marL="647697" lvl="1" indent="-323848" algn="l">
              <a:lnSpc>
                <a:spcPts val="7499"/>
              </a:lnSpc>
              <a:buFont typeface="Arial"/>
              <a:buChar char="•"/>
            </a:pPr>
            <a:r>
              <a:rPr lang="en-US" sz="2999" b="1">
                <a:solidFill>
                  <a:srgbClr val="000000"/>
                </a:solidFill>
                <a:latin typeface="Now Bold"/>
                <a:ea typeface="Now Bold"/>
                <a:cs typeface="Now Bold"/>
                <a:sym typeface="Now Bold"/>
              </a:rPr>
              <a:t>Distinguer les principales catégories</a:t>
            </a:r>
          </a:p>
          <a:p>
            <a:pPr marL="647697" lvl="1" indent="-323848" algn="l">
              <a:lnSpc>
                <a:spcPts val="7499"/>
              </a:lnSpc>
              <a:buFont typeface="Arial"/>
              <a:buChar char="•"/>
            </a:pPr>
            <a:r>
              <a:rPr lang="en-US" sz="2999" b="1">
                <a:solidFill>
                  <a:srgbClr val="000000"/>
                </a:solidFill>
                <a:latin typeface="Now Bold"/>
                <a:ea typeface="Now Bold"/>
                <a:cs typeface="Now Bold"/>
                <a:sym typeface="Now Bold"/>
              </a:rPr>
              <a:t>Utiliser correctement les mots</a:t>
            </a:r>
          </a:p>
          <a:p>
            <a:pPr marL="647697" lvl="1" indent="-323848" algn="l">
              <a:lnSpc>
                <a:spcPts val="7499"/>
              </a:lnSpc>
              <a:buFont typeface="Arial"/>
              <a:buChar char="•"/>
            </a:pPr>
            <a:r>
              <a:rPr lang="en-US" sz="2999" b="1">
                <a:solidFill>
                  <a:srgbClr val="000000"/>
                </a:solidFill>
                <a:latin typeface="Now Bold"/>
                <a:ea typeface="Now Bold"/>
                <a:cs typeface="Now Bold"/>
                <a:sym typeface="Now Bold"/>
              </a:rPr>
              <a:t>Améliorer la compréhension de la phrase</a:t>
            </a:r>
          </a:p>
          <a:p>
            <a:pPr algn="l">
              <a:lnSpc>
                <a:spcPts val="7499"/>
              </a:lnSpc>
            </a:pPr>
            <a:endParaRPr lang="en-US" sz="2999" b="1">
              <a:solidFill>
                <a:srgbClr val="000000"/>
              </a:solidFill>
              <a:latin typeface="Now Bold"/>
              <a:ea typeface="Now Bold"/>
              <a:cs typeface="Now Bold"/>
              <a:sym typeface="Now Bold"/>
            </a:endParaRPr>
          </a:p>
        </p:txBody>
      </p:sp>
      <p:sp>
        <p:nvSpPr>
          <p:cNvPr id="9" name="AutoShape 9"/>
          <p:cNvSpPr/>
          <p:nvPr/>
        </p:nvSpPr>
        <p:spPr>
          <a:xfrm>
            <a:off x="3545996" y="7567261"/>
            <a:ext cx="930459" cy="0"/>
          </a:xfrm>
          <a:prstGeom prst="line">
            <a:avLst/>
          </a:prstGeom>
          <a:ln w="3810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fr-MA"/>
          </a:p>
        </p:txBody>
      </p:sp>
      <p:sp>
        <p:nvSpPr>
          <p:cNvPr id="10" name="Freeform 10"/>
          <p:cNvSpPr/>
          <p:nvPr/>
        </p:nvSpPr>
        <p:spPr>
          <a:xfrm>
            <a:off x="3545996" y="1916709"/>
            <a:ext cx="985110" cy="1016530"/>
          </a:xfrm>
          <a:custGeom>
            <a:avLst/>
            <a:gdLst/>
            <a:ahLst/>
            <a:cxnLst/>
            <a:rect l="l" t="t" r="r" b="b"/>
            <a:pathLst>
              <a:path w="985110" h="1016530">
                <a:moveTo>
                  <a:pt x="0" y="0"/>
                </a:moveTo>
                <a:lnTo>
                  <a:pt x="985110" y="0"/>
                </a:lnTo>
                <a:lnTo>
                  <a:pt x="985110" y="1016530"/>
                </a:lnTo>
                <a:lnTo>
                  <a:pt x="0" y="101653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MA"/>
          </a:p>
        </p:txBody>
      </p:sp>
      <p:sp>
        <p:nvSpPr>
          <p:cNvPr id="11" name="TextBox 11"/>
          <p:cNvSpPr txBox="1"/>
          <p:nvPr/>
        </p:nvSpPr>
        <p:spPr>
          <a:xfrm>
            <a:off x="-193268" y="4885864"/>
            <a:ext cx="8463638" cy="5969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899"/>
              </a:lnSpc>
            </a:pPr>
            <a:r>
              <a:rPr lang="en-US" sz="3499" b="1" dirty="0">
                <a:solidFill>
                  <a:srgbClr val="000000"/>
                </a:solidFill>
                <a:latin typeface="Now Bold"/>
                <a:ea typeface="Now Bold"/>
                <a:cs typeface="Now Bold"/>
                <a:sym typeface="Now Bold"/>
              </a:rPr>
              <a:t>OBJECTIFS DU COURS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D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609600" y="1164058"/>
            <a:ext cx="17145000" cy="8521485"/>
            <a:chOff x="0" y="0"/>
            <a:chExt cx="3756942" cy="145049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756942" cy="1450491"/>
            </a:xfrm>
            <a:custGeom>
              <a:avLst/>
              <a:gdLst/>
              <a:ahLst/>
              <a:cxnLst/>
              <a:rect l="l" t="t" r="r" b="b"/>
              <a:pathLst>
                <a:path w="3756942" h="1450491">
                  <a:moveTo>
                    <a:pt x="0" y="0"/>
                  </a:moveTo>
                  <a:lnTo>
                    <a:pt x="3756942" y="0"/>
                  </a:lnTo>
                  <a:lnTo>
                    <a:pt x="3756942" y="1450491"/>
                  </a:lnTo>
                  <a:lnTo>
                    <a:pt x="0" y="1450491"/>
                  </a:lnTo>
                  <a:close/>
                </a:path>
              </a:pathLst>
            </a:custGeom>
            <a:solidFill>
              <a:srgbClr val="BAC9C2"/>
            </a:solidFill>
          </p:spPr>
          <p:txBody>
            <a:bodyPr/>
            <a:lstStyle/>
            <a:p>
              <a:endParaRPr lang="fr-MA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756942" cy="14790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8859622" y="21337"/>
            <a:ext cx="568755" cy="388027"/>
          </a:xfrm>
          <a:custGeom>
            <a:avLst/>
            <a:gdLst/>
            <a:ahLst/>
            <a:cxnLst/>
            <a:rect l="l" t="t" r="r" b="b"/>
            <a:pathLst>
              <a:path w="985110" h="1016530">
                <a:moveTo>
                  <a:pt x="0" y="0"/>
                </a:moveTo>
                <a:lnTo>
                  <a:pt x="985110" y="0"/>
                </a:lnTo>
                <a:lnTo>
                  <a:pt x="985110" y="1016530"/>
                </a:lnTo>
                <a:lnTo>
                  <a:pt x="0" y="101653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MA"/>
          </a:p>
        </p:txBody>
      </p:sp>
      <p:sp>
        <p:nvSpPr>
          <p:cNvPr id="6" name="TextBox 6"/>
          <p:cNvSpPr txBox="1"/>
          <p:nvPr/>
        </p:nvSpPr>
        <p:spPr>
          <a:xfrm>
            <a:off x="4038600" y="409364"/>
            <a:ext cx="10561032" cy="7546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114"/>
              </a:lnSpc>
            </a:pPr>
            <a:r>
              <a:rPr lang="en-US" sz="4367" b="1" dirty="0">
                <a:solidFill>
                  <a:srgbClr val="000000"/>
                </a:solidFill>
                <a:latin typeface="Now Bold"/>
                <a:ea typeface="Now Bold"/>
                <a:cs typeface="Now Bold"/>
                <a:sym typeface="Now Bold"/>
              </a:rPr>
              <a:t>LES CLASSES GRAMMATICALES</a:t>
            </a:r>
          </a:p>
        </p:txBody>
      </p:sp>
      <p:grpSp>
        <p:nvGrpSpPr>
          <p:cNvPr id="7" name="Group 7"/>
          <p:cNvGrpSpPr/>
          <p:nvPr/>
        </p:nvGrpSpPr>
        <p:grpSpPr>
          <a:xfrm>
            <a:off x="838200" y="1409700"/>
            <a:ext cx="16611600" cy="8001000"/>
            <a:chOff x="0" y="0"/>
            <a:chExt cx="3502373" cy="1292822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3502373" cy="1292822"/>
            </a:xfrm>
            <a:custGeom>
              <a:avLst/>
              <a:gdLst/>
              <a:ahLst/>
              <a:cxnLst/>
              <a:rect l="l" t="t" r="r" b="b"/>
              <a:pathLst>
                <a:path w="3502373" h="1292822">
                  <a:moveTo>
                    <a:pt x="0" y="0"/>
                  </a:moveTo>
                  <a:lnTo>
                    <a:pt x="3502373" y="0"/>
                  </a:lnTo>
                  <a:lnTo>
                    <a:pt x="3502373" y="1292822"/>
                  </a:lnTo>
                  <a:lnTo>
                    <a:pt x="0" y="1292822"/>
                  </a:lnTo>
                  <a:close/>
                </a:path>
              </a:pathLst>
            </a:custGeom>
            <a:solidFill>
              <a:srgbClr val="DDE3E0"/>
            </a:solidFill>
          </p:spPr>
          <p:txBody>
            <a:bodyPr/>
            <a:lstStyle/>
            <a:p>
              <a:endParaRPr lang="fr-MA" sz="2400" dirty="0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28575"/>
              <a:ext cx="3502373" cy="132139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sp>
        <p:nvSpPr>
          <p:cNvPr id="11" name="Freeform 11"/>
          <p:cNvSpPr/>
          <p:nvPr/>
        </p:nvSpPr>
        <p:spPr>
          <a:xfrm>
            <a:off x="381000" y="9789448"/>
            <a:ext cx="2571816" cy="322646"/>
          </a:xfrm>
          <a:custGeom>
            <a:avLst/>
            <a:gdLst/>
            <a:ahLst/>
            <a:cxnLst/>
            <a:rect l="l" t="t" r="r" b="b"/>
            <a:pathLst>
              <a:path w="2571816" h="322646">
                <a:moveTo>
                  <a:pt x="0" y="0"/>
                </a:moveTo>
                <a:lnTo>
                  <a:pt x="2571816" y="0"/>
                </a:lnTo>
                <a:lnTo>
                  <a:pt x="2571816" y="322646"/>
                </a:lnTo>
                <a:lnTo>
                  <a:pt x="0" y="322646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MA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2CA7906-7B1E-E07B-99EB-3431065A52E9}"/>
              </a:ext>
            </a:extLst>
          </p:cNvPr>
          <p:cNvSpPr txBox="1"/>
          <p:nvPr/>
        </p:nvSpPr>
        <p:spPr>
          <a:xfrm>
            <a:off x="1468222" y="2400300"/>
            <a:ext cx="1478280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fr-MA" sz="3600" dirty="0"/>
              <a:t>Les classes grammaticales sont les catégories des mots dans une phrase.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fr-MA" sz="3600" dirty="0"/>
              <a:t>Chaque mot appartient à une classe qui définit son rôle et ses caractéristiques.</a:t>
            </a:r>
          </a:p>
          <a:p>
            <a:pPr marL="571500" indent="-571500" algn="ctr">
              <a:buFont typeface="Wingdings" panose="05000000000000000000" pitchFamily="2" charset="2"/>
              <a:buChar char="Ø"/>
            </a:pPr>
            <a:r>
              <a:rPr lang="fr-MA" sz="3600" dirty="0"/>
              <a:t>Exemple : « Le chat dort »</a:t>
            </a:r>
          </a:p>
          <a:p>
            <a:endParaRPr lang="fr-MA" sz="3600" dirty="0"/>
          </a:p>
          <a:p>
            <a:endParaRPr lang="fr-MA" sz="3600" dirty="0"/>
          </a:p>
          <a:p>
            <a:r>
              <a:rPr lang="fr-MA" sz="3600" dirty="0"/>
              <a:t>« </a:t>
            </a:r>
            <a:r>
              <a:rPr lang="fr-MA" sz="3600" dirty="0">
                <a:solidFill>
                  <a:srgbClr val="FF0000"/>
                </a:solidFill>
              </a:rPr>
              <a:t>Le</a:t>
            </a:r>
            <a:r>
              <a:rPr lang="fr-MA" sz="3600" dirty="0"/>
              <a:t> » est un déterminant, « </a:t>
            </a:r>
            <a:r>
              <a:rPr lang="fr-MA" sz="3600" dirty="0">
                <a:solidFill>
                  <a:srgbClr val="FF0000"/>
                </a:solidFill>
              </a:rPr>
              <a:t>chat</a:t>
            </a:r>
            <a:r>
              <a:rPr lang="fr-MA" sz="3600" dirty="0"/>
              <a:t> » est un nom, « </a:t>
            </a:r>
            <a:r>
              <a:rPr lang="fr-MA" sz="3600" dirty="0">
                <a:solidFill>
                  <a:srgbClr val="FF0000"/>
                </a:solidFill>
              </a:rPr>
              <a:t>dort</a:t>
            </a:r>
            <a:r>
              <a:rPr lang="fr-MA" sz="3600" dirty="0"/>
              <a:t> » est un verbe.</a:t>
            </a:r>
          </a:p>
          <a:p>
            <a:endParaRPr lang="fr-MA" sz="3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707B32-BF95-7FE0-D2E1-C9EA6652EF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D0D7ABF4-D551-4504-C70F-3FE24BC7D4C2}"/>
              </a:ext>
            </a:extLst>
          </p:cNvPr>
          <p:cNvGrpSpPr/>
          <p:nvPr/>
        </p:nvGrpSpPr>
        <p:grpSpPr>
          <a:xfrm>
            <a:off x="609600" y="1164058"/>
            <a:ext cx="17145000" cy="8521485"/>
            <a:chOff x="0" y="0"/>
            <a:chExt cx="3756942" cy="1450491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E6B98CDD-CF67-4CB0-6EAA-6908BC5E4780}"/>
                </a:ext>
              </a:extLst>
            </p:cNvPr>
            <p:cNvSpPr/>
            <p:nvPr/>
          </p:nvSpPr>
          <p:spPr>
            <a:xfrm>
              <a:off x="0" y="0"/>
              <a:ext cx="3756942" cy="1450491"/>
            </a:xfrm>
            <a:custGeom>
              <a:avLst/>
              <a:gdLst/>
              <a:ahLst/>
              <a:cxnLst/>
              <a:rect l="l" t="t" r="r" b="b"/>
              <a:pathLst>
                <a:path w="3756942" h="1450491">
                  <a:moveTo>
                    <a:pt x="0" y="0"/>
                  </a:moveTo>
                  <a:lnTo>
                    <a:pt x="3756942" y="0"/>
                  </a:lnTo>
                  <a:lnTo>
                    <a:pt x="3756942" y="1450491"/>
                  </a:lnTo>
                  <a:lnTo>
                    <a:pt x="0" y="1450491"/>
                  </a:lnTo>
                  <a:close/>
                </a:path>
              </a:pathLst>
            </a:custGeom>
            <a:solidFill>
              <a:srgbClr val="BAC9C2"/>
            </a:solidFill>
          </p:spPr>
          <p:txBody>
            <a:bodyPr/>
            <a:lstStyle/>
            <a:p>
              <a:endParaRPr lang="fr-MA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4F195B96-7F76-5090-6719-38BACB800362}"/>
                </a:ext>
              </a:extLst>
            </p:cNvPr>
            <p:cNvSpPr txBox="1"/>
            <p:nvPr/>
          </p:nvSpPr>
          <p:spPr>
            <a:xfrm>
              <a:off x="0" y="-28575"/>
              <a:ext cx="3756942" cy="14790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E7452F9E-94BF-9B3D-AF09-396C8297DD8E}"/>
              </a:ext>
            </a:extLst>
          </p:cNvPr>
          <p:cNvSpPr/>
          <p:nvPr/>
        </p:nvSpPr>
        <p:spPr>
          <a:xfrm>
            <a:off x="8859622" y="21337"/>
            <a:ext cx="568755" cy="388027"/>
          </a:xfrm>
          <a:custGeom>
            <a:avLst/>
            <a:gdLst/>
            <a:ahLst/>
            <a:cxnLst/>
            <a:rect l="l" t="t" r="r" b="b"/>
            <a:pathLst>
              <a:path w="985110" h="1016530">
                <a:moveTo>
                  <a:pt x="0" y="0"/>
                </a:moveTo>
                <a:lnTo>
                  <a:pt x="985110" y="0"/>
                </a:lnTo>
                <a:lnTo>
                  <a:pt x="985110" y="1016530"/>
                </a:lnTo>
                <a:lnTo>
                  <a:pt x="0" y="101653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MA"/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F8FC5723-25C3-6F22-172D-D6EAED9835DA}"/>
              </a:ext>
            </a:extLst>
          </p:cNvPr>
          <p:cNvSpPr txBox="1"/>
          <p:nvPr/>
        </p:nvSpPr>
        <p:spPr>
          <a:xfrm>
            <a:off x="4038600" y="409364"/>
            <a:ext cx="10561032" cy="6283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899"/>
              </a:lnSpc>
            </a:pPr>
            <a:r>
              <a:rPr lang="en-US" sz="4400" b="1" dirty="0">
                <a:solidFill>
                  <a:srgbClr val="000000"/>
                </a:solidFill>
                <a:latin typeface="Now Bold"/>
                <a:ea typeface="Now Bold"/>
                <a:cs typeface="Now Bold"/>
                <a:sym typeface="Now Bold"/>
              </a:rPr>
              <a:t>LES MOTS VARIABLES</a:t>
            </a:r>
          </a:p>
        </p:txBody>
      </p:sp>
      <p:grpSp>
        <p:nvGrpSpPr>
          <p:cNvPr id="7" name="Group 7">
            <a:extLst>
              <a:ext uri="{FF2B5EF4-FFF2-40B4-BE49-F238E27FC236}">
                <a16:creationId xmlns:a16="http://schemas.microsoft.com/office/drawing/2014/main" id="{B2A709FC-F221-2F6E-8189-DCDDF90D6EC2}"/>
              </a:ext>
            </a:extLst>
          </p:cNvPr>
          <p:cNvGrpSpPr/>
          <p:nvPr/>
        </p:nvGrpSpPr>
        <p:grpSpPr>
          <a:xfrm>
            <a:off x="838200" y="1409700"/>
            <a:ext cx="16611600" cy="8001000"/>
            <a:chOff x="0" y="0"/>
            <a:chExt cx="3502373" cy="1292822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7C1B6A58-0CCA-4716-68E4-55EEE00B60EE}"/>
                </a:ext>
              </a:extLst>
            </p:cNvPr>
            <p:cNvSpPr/>
            <p:nvPr/>
          </p:nvSpPr>
          <p:spPr>
            <a:xfrm>
              <a:off x="0" y="0"/>
              <a:ext cx="3502373" cy="1292822"/>
            </a:xfrm>
            <a:custGeom>
              <a:avLst/>
              <a:gdLst/>
              <a:ahLst/>
              <a:cxnLst/>
              <a:rect l="l" t="t" r="r" b="b"/>
              <a:pathLst>
                <a:path w="3502373" h="1292822">
                  <a:moveTo>
                    <a:pt x="0" y="0"/>
                  </a:moveTo>
                  <a:lnTo>
                    <a:pt x="3502373" y="0"/>
                  </a:lnTo>
                  <a:lnTo>
                    <a:pt x="3502373" y="1292822"/>
                  </a:lnTo>
                  <a:lnTo>
                    <a:pt x="0" y="1292822"/>
                  </a:lnTo>
                  <a:close/>
                </a:path>
              </a:pathLst>
            </a:custGeom>
            <a:solidFill>
              <a:srgbClr val="DDE3E0"/>
            </a:solidFill>
          </p:spPr>
          <p:txBody>
            <a:bodyPr/>
            <a:lstStyle/>
            <a:p>
              <a:endParaRPr lang="fr-MA" dirty="0"/>
            </a:p>
          </p:txBody>
        </p:sp>
        <p:sp>
          <p:nvSpPr>
            <p:cNvPr id="9" name="TextBox 9">
              <a:extLst>
                <a:ext uri="{FF2B5EF4-FFF2-40B4-BE49-F238E27FC236}">
                  <a16:creationId xmlns:a16="http://schemas.microsoft.com/office/drawing/2014/main" id="{5F5AB163-6BBD-5D7C-6756-FE4F0D5A6E85}"/>
                </a:ext>
              </a:extLst>
            </p:cNvPr>
            <p:cNvSpPr txBox="1"/>
            <p:nvPr/>
          </p:nvSpPr>
          <p:spPr>
            <a:xfrm>
              <a:off x="0" y="-28575"/>
              <a:ext cx="3502373" cy="132139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sp>
        <p:nvSpPr>
          <p:cNvPr id="11" name="Freeform 11">
            <a:extLst>
              <a:ext uri="{FF2B5EF4-FFF2-40B4-BE49-F238E27FC236}">
                <a16:creationId xmlns:a16="http://schemas.microsoft.com/office/drawing/2014/main" id="{6AE10E75-2A15-1FA6-6086-C28051059390}"/>
              </a:ext>
            </a:extLst>
          </p:cNvPr>
          <p:cNvSpPr/>
          <p:nvPr/>
        </p:nvSpPr>
        <p:spPr>
          <a:xfrm>
            <a:off x="381000" y="9789448"/>
            <a:ext cx="2571816" cy="322646"/>
          </a:xfrm>
          <a:custGeom>
            <a:avLst/>
            <a:gdLst/>
            <a:ahLst/>
            <a:cxnLst/>
            <a:rect l="l" t="t" r="r" b="b"/>
            <a:pathLst>
              <a:path w="2571816" h="322646">
                <a:moveTo>
                  <a:pt x="0" y="0"/>
                </a:moveTo>
                <a:lnTo>
                  <a:pt x="2571816" y="0"/>
                </a:lnTo>
                <a:lnTo>
                  <a:pt x="2571816" y="322646"/>
                </a:lnTo>
                <a:lnTo>
                  <a:pt x="0" y="322646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MA"/>
          </a:p>
        </p:txBody>
      </p:sp>
      <p:grpSp>
        <p:nvGrpSpPr>
          <p:cNvPr id="22" name="Group 5">
            <a:extLst>
              <a:ext uri="{FF2B5EF4-FFF2-40B4-BE49-F238E27FC236}">
                <a16:creationId xmlns:a16="http://schemas.microsoft.com/office/drawing/2014/main" id="{F5075B8D-022E-19A7-60F4-B92223BAD867}"/>
              </a:ext>
            </a:extLst>
          </p:cNvPr>
          <p:cNvGrpSpPr/>
          <p:nvPr/>
        </p:nvGrpSpPr>
        <p:grpSpPr>
          <a:xfrm>
            <a:off x="1447800" y="2441664"/>
            <a:ext cx="5334000" cy="1194530"/>
            <a:chOff x="0" y="0"/>
            <a:chExt cx="1256042" cy="1270576"/>
          </a:xfrm>
        </p:grpSpPr>
        <p:sp>
          <p:nvSpPr>
            <p:cNvPr id="23" name="Freeform 6">
              <a:extLst>
                <a:ext uri="{FF2B5EF4-FFF2-40B4-BE49-F238E27FC236}">
                  <a16:creationId xmlns:a16="http://schemas.microsoft.com/office/drawing/2014/main" id="{DEE967E4-44B7-581B-D2DB-A3A3142552A3}"/>
                </a:ext>
              </a:extLst>
            </p:cNvPr>
            <p:cNvSpPr/>
            <p:nvPr/>
          </p:nvSpPr>
          <p:spPr>
            <a:xfrm>
              <a:off x="0" y="0"/>
              <a:ext cx="1256042" cy="1270576"/>
            </a:xfrm>
            <a:custGeom>
              <a:avLst/>
              <a:gdLst/>
              <a:ahLst/>
              <a:cxnLst/>
              <a:rect l="l" t="t" r="r" b="b"/>
              <a:pathLst>
                <a:path w="1256042" h="1270576">
                  <a:moveTo>
                    <a:pt x="0" y="0"/>
                  </a:moveTo>
                  <a:lnTo>
                    <a:pt x="1256042" y="0"/>
                  </a:lnTo>
                  <a:lnTo>
                    <a:pt x="1256042" y="1270576"/>
                  </a:lnTo>
                  <a:lnTo>
                    <a:pt x="0" y="1270576"/>
                  </a:lnTo>
                  <a:close/>
                </a:path>
              </a:pathLst>
            </a:custGeom>
            <a:solidFill>
              <a:srgbClr val="F7F1EA"/>
            </a:solidFill>
          </p:spPr>
          <p:txBody>
            <a:bodyPr/>
            <a:lstStyle/>
            <a:p>
              <a:endParaRPr lang="fr-MA" dirty="0"/>
            </a:p>
          </p:txBody>
        </p:sp>
        <p:sp>
          <p:nvSpPr>
            <p:cNvPr id="24" name="TextBox 7">
              <a:extLst>
                <a:ext uri="{FF2B5EF4-FFF2-40B4-BE49-F238E27FC236}">
                  <a16:creationId xmlns:a16="http://schemas.microsoft.com/office/drawing/2014/main" id="{FB75ED24-0AD8-14EC-F9F7-07BCDEEA9218}"/>
                </a:ext>
              </a:extLst>
            </p:cNvPr>
            <p:cNvSpPr txBox="1"/>
            <p:nvPr/>
          </p:nvSpPr>
          <p:spPr>
            <a:xfrm>
              <a:off x="0" y="-28575"/>
              <a:ext cx="1256042" cy="12991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grpSp>
        <p:nvGrpSpPr>
          <p:cNvPr id="25" name="Group 5">
            <a:extLst>
              <a:ext uri="{FF2B5EF4-FFF2-40B4-BE49-F238E27FC236}">
                <a16:creationId xmlns:a16="http://schemas.microsoft.com/office/drawing/2014/main" id="{91718354-F0FE-DD50-A62B-1E3D60A11ED3}"/>
              </a:ext>
            </a:extLst>
          </p:cNvPr>
          <p:cNvGrpSpPr/>
          <p:nvPr/>
        </p:nvGrpSpPr>
        <p:grpSpPr>
          <a:xfrm>
            <a:off x="10983686" y="4641293"/>
            <a:ext cx="5334000" cy="1194530"/>
            <a:chOff x="0" y="0"/>
            <a:chExt cx="1256042" cy="1270576"/>
          </a:xfrm>
        </p:grpSpPr>
        <p:sp>
          <p:nvSpPr>
            <p:cNvPr id="26" name="Freeform 6">
              <a:extLst>
                <a:ext uri="{FF2B5EF4-FFF2-40B4-BE49-F238E27FC236}">
                  <a16:creationId xmlns:a16="http://schemas.microsoft.com/office/drawing/2014/main" id="{DDCB2279-EA52-519E-4A97-5F2C43520488}"/>
                </a:ext>
              </a:extLst>
            </p:cNvPr>
            <p:cNvSpPr/>
            <p:nvPr/>
          </p:nvSpPr>
          <p:spPr>
            <a:xfrm>
              <a:off x="0" y="0"/>
              <a:ext cx="1256042" cy="1270576"/>
            </a:xfrm>
            <a:custGeom>
              <a:avLst/>
              <a:gdLst/>
              <a:ahLst/>
              <a:cxnLst/>
              <a:rect l="l" t="t" r="r" b="b"/>
              <a:pathLst>
                <a:path w="1256042" h="1270576">
                  <a:moveTo>
                    <a:pt x="0" y="0"/>
                  </a:moveTo>
                  <a:lnTo>
                    <a:pt x="1256042" y="0"/>
                  </a:lnTo>
                  <a:lnTo>
                    <a:pt x="1256042" y="1270576"/>
                  </a:lnTo>
                  <a:lnTo>
                    <a:pt x="0" y="1270576"/>
                  </a:lnTo>
                  <a:close/>
                </a:path>
              </a:pathLst>
            </a:custGeom>
            <a:solidFill>
              <a:srgbClr val="F7F1EA"/>
            </a:solidFill>
          </p:spPr>
          <p:txBody>
            <a:bodyPr/>
            <a:lstStyle/>
            <a:p>
              <a:pPr algn="ctr"/>
              <a:endParaRPr lang="en-US" b="1" dirty="0">
                <a:solidFill>
                  <a:srgbClr val="000000"/>
                </a:solidFill>
                <a:latin typeface="Arial Black" panose="020B0A04020102020204" pitchFamily="34" charset="0"/>
                <a:ea typeface="Now Bold"/>
                <a:cs typeface="Now Bold"/>
                <a:sym typeface="Now Bold"/>
              </a:endParaRPr>
            </a:p>
            <a:p>
              <a:pPr algn="ctr">
                <a:lnSpc>
                  <a:spcPts val="2969"/>
                </a:lnSpc>
              </a:pPr>
              <a:r>
                <a:rPr lang="en-US" sz="2800" b="1" dirty="0">
                  <a:solidFill>
                    <a:srgbClr val="000000"/>
                  </a:solidFill>
                  <a:latin typeface="Now Bold"/>
                  <a:ea typeface="Now Bold"/>
                  <a:cs typeface="Now Bold"/>
                  <a:sym typeface="Now Bold"/>
                </a:rPr>
                <a:t>4. LE PRONOM</a:t>
              </a:r>
            </a:p>
            <a:p>
              <a:endParaRPr lang="fr-MA" dirty="0"/>
            </a:p>
          </p:txBody>
        </p:sp>
        <p:sp>
          <p:nvSpPr>
            <p:cNvPr id="27" name="TextBox 7">
              <a:extLst>
                <a:ext uri="{FF2B5EF4-FFF2-40B4-BE49-F238E27FC236}">
                  <a16:creationId xmlns:a16="http://schemas.microsoft.com/office/drawing/2014/main" id="{C45D844F-6F9E-B06C-1BB4-0791245FF233}"/>
                </a:ext>
              </a:extLst>
            </p:cNvPr>
            <p:cNvSpPr txBox="1"/>
            <p:nvPr/>
          </p:nvSpPr>
          <p:spPr>
            <a:xfrm>
              <a:off x="0" y="-28575"/>
              <a:ext cx="1256042" cy="12991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grpSp>
        <p:nvGrpSpPr>
          <p:cNvPr id="28" name="Group 5">
            <a:extLst>
              <a:ext uri="{FF2B5EF4-FFF2-40B4-BE49-F238E27FC236}">
                <a16:creationId xmlns:a16="http://schemas.microsoft.com/office/drawing/2014/main" id="{6E51B267-839A-7D61-6431-CBB0C0F059ED}"/>
              </a:ext>
            </a:extLst>
          </p:cNvPr>
          <p:cNvGrpSpPr/>
          <p:nvPr/>
        </p:nvGrpSpPr>
        <p:grpSpPr>
          <a:xfrm>
            <a:off x="1468222" y="4641293"/>
            <a:ext cx="5334000" cy="1194530"/>
            <a:chOff x="0" y="0"/>
            <a:chExt cx="1256042" cy="1270576"/>
          </a:xfrm>
        </p:grpSpPr>
        <p:sp>
          <p:nvSpPr>
            <p:cNvPr id="29" name="Freeform 6">
              <a:extLst>
                <a:ext uri="{FF2B5EF4-FFF2-40B4-BE49-F238E27FC236}">
                  <a16:creationId xmlns:a16="http://schemas.microsoft.com/office/drawing/2014/main" id="{772AADA9-50A7-A400-C9C4-6CB2CBF137A2}"/>
                </a:ext>
              </a:extLst>
            </p:cNvPr>
            <p:cNvSpPr/>
            <p:nvPr/>
          </p:nvSpPr>
          <p:spPr>
            <a:xfrm>
              <a:off x="0" y="0"/>
              <a:ext cx="1256042" cy="1270576"/>
            </a:xfrm>
            <a:custGeom>
              <a:avLst/>
              <a:gdLst/>
              <a:ahLst/>
              <a:cxnLst/>
              <a:rect l="l" t="t" r="r" b="b"/>
              <a:pathLst>
                <a:path w="1256042" h="1270576">
                  <a:moveTo>
                    <a:pt x="0" y="0"/>
                  </a:moveTo>
                  <a:lnTo>
                    <a:pt x="1256042" y="0"/>
                  </a:lnTo>
                  <a:lnTo>
                    <a:pt x="1256042" y="1270576"/>
                  </a:lnTo>
                  <a:lnTo>
                    <a:pt x="0" y="1270576"/>
                  </a:lnTo>
                  <a:close/>
                </a:path>
              </a:pathLst>
            </a:custGeom>
            <a:solidFill>
              <a:srgbClr val="F7F1EA"/>
            </a:solidFill>
          </p:spPr>
          <p:txBody>
            <a:bodyPr/>
            <a:lstStyle/>
            <a:p>
              <a:endParaRPr lang="fr-MA"/>
            </a:p>
          </p:txBody>
        </p:sp>
        <p:sp>
          <p:nvSpPr>
            <p:cNvPr id="30" name="TextBox 7">
              <a:extLst>
                <a:ext uri="{FF2B5EF4-FFF2-40B4-BE49-F238E27FC236}">
                  <a16:creationId xmlns:a16="http://schemas.microsoft.com/office/drawing/2014/main" id="{706D83AC-E4B6-D7A4-A737-488C063DA990}"/>
                </a:ext>
              </a:extLst>
            </p:cNvPr>
            <p:cNvSpPr txBox="1"/>
            <p:nvPr/>
          </p:nvSpPr>
          <p:spPr>
            <a:xfrm>
              <a:off x="0" y="-28575"/>
              <a:ext cx="1256042" cy="12991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grpSp>
        <p:nvGrpSpPr>
          <p:cNvPr id="31" name="Group 5">
            <a:extLst>
              <a:ext uri="{FF2B5EF4-FFF2-40B4-BE49-F238E27FC236}">
                <a16:creationId xmlns:a16="http://schemas.microsoft.com/office/drawing/2014/main" id="{31302779-73BE-F12D-92B7-EFDCDAB19087}"/>
              </a:ext>
            </a:extLst>
          </p:cNvPr>
          <p:cNvGrpSpPr/>
          <p:nvPr/>
        </p:nvGrpSpPr>
        <p:grpSpPr>
          <a:xfrm>
            <a:off x="10972800" y="2440720"/>
            <a:ext cx="5334000" cy="1194530"/>
            <a:chOff x="0" y="0"/>
            <a:chExt cx="1256042" cy="1270576"/>
          </a:xfrm>
        </p:grpSpPr>
        <p:sp>
          <p:nvSpPr>
            <p:cNvPr id="32" name="Freeform 6">
              <a:extLst>
                <a:ext uri="{FF2B5EF4-FFF2-40B4-BE49-F238E27FC236}">
                  <a16:creationId xmlns:a16="http://schemas.microsoft.com/office/drawing/2014/main" id="{9F1D741F-19CA-8D06-7726-54E04C57F411}"/>
                </a:ext>
              </a:extLst>
            </p:cNvPr>
            <p:cNvSpPr/>
            <p:nvPr/>
          </p:nvSpPr>
          <p:spPr>
            <a:xfrm>
              <a:off x="0" y="0"/>
              <a:ext cx="1256042" cy="1270576"/>
            </a:xfrm>
            <a:custGeom>
              <a:avLst/>
              <a:gdLst/>
              <a:ahLst/>
              <a:cxnLst/>
              <a:rect l="l" t="t" r="r" b="b"/>
              <a:pathLst>
                <a:path w="1256042" h="1270576">
                  <a:moveTo>
                    <a:pt x="0" y="0"/>
                  </a:moveTo>
                  <a:lnTo>
                    <a:pt x="1256042" y="0"/>
                  </a:lnTo>
                  <a:lnTo>
                    <a:pt x="1256042" y="1270576"/>
                  </a:lnTo>
                  <a:lnTo>
                    <a:pt x="0" y="1270576"/>
                  </a:lnTo>
                  <a:close/>
                </a:path>
              </a:pathLst>
            </a:custGeom>
            <a:solidFill>
              <a:srgbClr val="F7F1EA"/>
            </a:solidFill>
          </p:spPr>
          <p:txBody>
            <a:bodyPr/>
            <a:lstStyle/>
            <a:p>
              <a:endParaRPr lang="fr-MA" dirty="0"/>
            </a:p>
          </p:txBody>
        </p:sp>
        <p:sp>
          <p:nvSpPr>
            <p:cNvPr id="33" name="TextBox 7">
              <a:extLst>
                <a:ext uri="{FF2B5EF4-FFF2-40B4-BE49-F238E27FC236}">
                  <a16:creationId xmlns:a16="http://schemas.microsoft.com/office/drawing/2014/main" id="{F9B4395D-C175-C0D2-D533-3E0CE5AA6FF1}"/>
                </a:ext>
              </a:extLst>
            </p:cNvPr>
            <p:cNvSpPr txBox="1"/>
            <p:nvPr/>
          </p:nvSpPr>
          <p:spPr>
            <a:xfrm>
              <a:off x="0" y="-28575"/>
              <a:ext cx="1256042" cy="12991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grpSp>
        <p:nvGrpSpPr>
          <p:cNvPr id="34" name="Group 5">
            <a:extLst>
              <a:ext uri="{FF2B5EF4-FFF2-40B4-BE49-F238E27FC236}">
                <a16:creationId xmlns:a16="http://schemas.microsoft.com/office/drawing/2014/main" id="{6EE99B04-3056-4EC2-9EEA-61D5535A2312}"/>
              </a:ext>
            </a:extLst>
          </p:cNvPr>
          <p:cNvGrpSpPr/>
          <p:nvPr/>
        </p:nvGrpSpPr>
        <p:grpSpPr>
          <a:xfrm>
            <a:off x="6192622" y="6795954"/>
            <a:ext cx="8399678" cy="1260302"/>
            <a:chOff x="-721901" y="-28575"/>
            <a:chExt cx="1977943" cy="1340535"/>
          </a:xfrm>
        </p:grpSpPr>
        <p:sp>
          <p:nvSpPr>
            <p:cNvPr id="35" name="Freeform 6">
              <a:extLst>
                <a:ext uri="{FF2B5EF4-FFF2-40B4-BE49-F238E27FC236}">
                  <a16:creationId xmlns:a16="http://schemas.microsoft.com/office/drawing/2014/main" id="{7658D94F-0B16-4293-044D-D533702D5F7A}"/>
                </a:ext>
              </a:extLst>
            </p:cNvPr>
            <p:cNvSpPr/>
            <p:nvPr/>
          </p:nvSpPr>
          <p:spPr>
            <a:xfrm>
              <a:off x="-721901" y="41384"/>
              <a:ext cx="1256042" cy="1270576"/>
            </a:xfrm>
            <a:custGeom>
              <a:avLst/>
              <a:gdLst/>
              <a:ahLst/>
              <a:cxnLst/>
              <a:rect l="l" t="t" r="r" b="b"/>
              <a:pathLst>
                <a:path w="1256042" h="1270576">
                  <a:moveTo>
                    <a:pt x="0" y="0"/>
                  </a:moveTo>
                  <a:lnTo>
                    <a:pt x="1256042" y="0"/>
                  </a:lnTo>
                  <a:lnTo>
                    <a:pt x="1256042" y="1270576"/>
                  </a:lnTo>
                  <a:lnTo>
                    <a:pt x="0" y="1270576"/>
                  </a:lnTo>
                  <a:close/>
                </a:path>
              </a:pathLst>
            </a:custGeom>
            <a:solidFill>
              <a:srgbClr val="F7F1EA"/>
            </a:solidFill>
          </p:spPr>
          <p:txBody>
            <a:bodyPr/>
            <a:lstStyle/>
            <a:p>
              <a:pPr algn="ctr"/>
              <a:r>
                <a:rPr lang="en-US" b="1" dirty="0">
                  <a:solidFill>
                    <a:srgbClr val="000000"/>
                  </a:solidFill>
                  <a:latin typeface="Arial Black" panose="020B0A04020102020204" pitchFamily="34" charset="0"/>
                  <a:ea typeface="Now Bold"/>
                  <a:cs typeface="Now Bold"/>
                  <a:sym typeface="Now Bold"/>
                </a:rPr>
                <a:t> </a:t>
              </a:r>
            </a:p>
            <a:p>
              <a:pPr algn="ctr">
                <a:lnSpc>
                  <a:spcPts val="2969"/>
                </a:lnSpc>
              </a:pPr>
              <a:r>
                <a:rPr lang="en-US" sz="2800" b="1" dirty="0">
                  <a:solidFill>
                    <a:srgbClr val="000000"/>
                  </a:solidFill>
                  <a:latin typeface="Now Bold"/>
                  <a:ea typeface="Now Bold"/>
                  <a:cs typeface="Now Bold"/>
                  <a:sym typeface="Now Bold"/>
                </a:rPr>
                <a:t>5. LE VERBE</a:t>
              </a:r>
            </a:p>
            <a:p>
              <a:endParaRPr lang="fr-MA" dirty="0"/>
            </a:p>
          </p:txBody>
        </p:sp>
        <p:sp>
          <p:nvSpPr>
            <p:cNvPr id="36" name="TextBox 7">
              <a:extLst>
                <a:ext uri="{FF2B5EF4-FFF2-40B4-BE49-F238E27FC236}">
                  <a16:creationId xmlns:a16="http://schemas.microsoft.com/office/drawing/2014/main" id="{F3C21CE7-542A-7658-AE31-6EFE8E66467A}"/>
                </a:ext>
              </a:extLst>
            </p:cNvPr>
            <p:cNvSpPr txBox="1"/>
            <p:nvPr/>
          </p:nvSpPr>
          <p:spPr>
            <a:xfrm>
              <a:off x="0" y="-28575"/>
              <a:ext cx="1256042" cy="12991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sp>
        <p:nvSpPr>
          <p:cNvPr id="42" name="ZoneTexte 41">
            <a:extLst>
              <a:ext uri="{FF2B5EF4-FFF2-40B4-BE49-F238E27FC236}">
                <a16:creationId xmlns:a16="http://schemas.microsoft.com/office/drawing/2014/main" id="{DDCFF0C4-44AF-69CC-16DD-4B7B6F986D9A}"/>
              </a:ext>
            </a:extLst>
          </p:cNvPr>
          <p:cNvSpPr txBox="1"/>
          <p:nvPr/>
        </p:nvSpPr>
        <p:spPr>
          <a:xfrm>
            <a:off x="3072493" y="5055468"/>
            <a:ext cx="317997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0000"/>
                </a:solidFill>
                <a:latin typeface="Now Bold"/>
                <a:ea typeface="Now Bold"/>
                <a:cs typeface="Now Bold"/>
                <a:sym typeface="Now Bold"/>
              </a:rPr>
              <a:t>3. L’ADJECTIF</a:t>
            </a:r>
            <a:endParaRPr lang="fr-MA" sz="2800" dirty="0"/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FB7DD4AC-A17E-1AC3-F3A4-539BDEF98187}"/>
              </a:ext>
            </a:extLst>
          </p:cNvPr>
          <p:cNvSpPr txBox="1"/>
          <p:nvPr/>
        </p:nvSpPr>
        <p:spPr>
          <a:xfrm>
            <a:off x="2200275" y="2733883"/>
            <a:ext cx="3676650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969"/>
              </a:lnSpc>
            </a:pPr>
            <a:r>
              <a:rPr lang="en-US" sz="2800" b="1" dirty="0">
                <a:solidFill>
                  <a:srgbClr val="000000"/>
                </a:solidFill>
                <a:latin typeface="Now Bold"/>
                <a:ea typeface="Now Bold"/>
                <a:cs typeface="Now Bold"/>
                <a:sym typeface="Now Bold"/>
              </a:rPr>
              <a:t>1. LE NOM</a:t>
            </a: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29E23BA4-FA46-A5B6-EFB5-C58B648BD4F1}"/>
              </a:ext>
            </a:extLst>
          </p:cNvPr>
          <p:cNvSpPr txBox="1"/>
          <p:nvPr/>
        </p:nvSpPr>
        <p:spPr>
          <a:xfrm>
            <a:off x="11645660" y="2733883"/>
            <a:ext cx="4648200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969"/>
              </a:lnSpc>
            </a:pPr>
            <a:r>
              <a:rPr lang="en-US" sz="2800" b="1" dirty="0">
                <a:solidFill>
                  <a:srgbClr val="000000"/>
                </a:solidFill>
                <a:latin typeface="Now Bold"/>
                <a:ea typeface="Now Bold"/>
                <a:cs typeface="Now Bold"/>
                <a:sym typeface="Now Bold"/>
              </a:rPr>
              <a:t>2. LE DÉTERMINANT</a:t>
            </a:r>
          </a:p>
        </p:txBody>
      </p:sp>
    </p:spTree>
    <p:extLst>
      <p:ext uri="{BB962C8B-B14F-4D97-AF65-F5344CB8AC3E}">
        <p14:creationId xmlns:p14="http://schemas.microsoft.com/office/powerpoint/2010/main" val="34402548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D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1164058"/>
            <a:ext cx="18288000" cy="9122942"/>
            <a:chOff x="0" y="0"/>
            <a:chExt cx="3756942" cy="145049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756942" cy="1450491"/>
            </a:xfrm>
            <a:custGeom>
              <a:avLst/>
              <a:gdLst/>
              <a:ahLst/>
              <a:cxnLst/>
              <a:rect l="l" t="t" r="r" b="b"/>
              <a:pathLst>
                <a:path w="3756942" h="1450491">
                  <a:moveTo>
                    <a:pt x="0" y="0"/>
                  </a:moveTo>
                  <a:lnTo>
                    <a:pt x="3756942" y="0"/>
                  </a:lnTo>
                  <a:lnTo>
                    <a:pt x="3756942" y="1450491"/>
                  </a:lnTo>
                  <a:lnTo>
                    <a:pt x="0" y="1450491"/>
                  </a:lnTo>
                  <a:close/>
                </a:path>
              </a:pathLst>
            </a:custGeom>
            <a:solidFill>
              <a:srgbClr val="BAC9C2"/>
            </a:solidFill>
          </p:spPr>
          <p:txBody>
            <a:bodyPr/>
            <a:lstStyle/>
            <a:p>
              <a:endParaRPr lang="fr-MA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756942" cy="14790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8859622" y="0"/>
            <a:ext cx="568755" cy="388027"/>
          </a:xfrm>
          <a:custGeom>
            <a:avLst/>
            <a:gdLst/>
            <a:ahLst/>
            <a:cxnLst/>
            <a:rect l="l" t="t" r="r" b="b"/>
            <a:pathLst>
              <a:path w="985110" h="1016530">
                <a:moveTo>
                  <a:pt x="0" y="0"/>
                </a:moveTo>
                <a:lnTo>
                  <a:pt x="985110" y="0"/>
                </a:lnTo>
                <a:lnTo>
                  <a:pt x="985110" y="1016530"/>
                </a:lnTo>
                <a:lnTo>
                  <a:pt x="0" y="101653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MA" dirty="0"/>
          </a:p>
        </p:txBody>
      </p:sp>
      <p:sp>
        <p:nvSpPr>
          <p:cNvPr id="6" name="TextBox 6"/>
          <p:cNvSpPr txBox="1"/>
          <p:nvPr/>
        </p:nvSpPr>
        <p:spPr>
          <a:xfrm>
            <a:off x="3711084" y="578390"/>
            <a:ext cx="10561032" cy="4374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69"/>
              </a:lnSpc>
            </a:pPr>
            <a:r>
              <a:rPr lang="en-US" sz="4400" b="1" dirty="0">
                <a:solidFill>
                  <a:srgbClr val="000000"/>
                </a:solidFill>
                <a:latin typeface="Now Bold"/>
                <a:ea typeface="Now Bold"/>
                <a:cs typeface="Now Bold"/>
                <a:sym typeface="Now Bold"/>
              </a:rPr>
              <a:t>1. LE NOM</a:t>
            </a:r>
          </a:p>
        </p:txBody>
      </p:sp>
      <p:grpSp>
        <p:nvGrpSpPr>
          <p:cNvPr id="7" name="Group 7"/>
          <p:cNvGrpSpPr/>
          <p:nvPr/>
        </p:nvGrpSpPr>
        <p:grpSpPr>
          <a:xfrm>
            <a:off x="228600" y="1424300"/>
            <a:ext cx="17830800" cy="8001000"/>
            <a:chOff x="0" y="0"/>
            <a:chExt cx="3502373" cy="1292822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3502373" cy="1292822"/>
            </a:xfrm>
            <a:custGeom>
              <a:avLst/>
              <a:gdLst/>
              <a:ahLst/>
              <a:cxnLst/>
              <a:rect l="l" t="t" r="r" b="b"/>
              <a:pathLst>
                <a:path w="3502373" h="1292822">
                  <a:moveTo>
                    <a:pt x="0" y="0"/>
                  </a:moveTo>
                  <a:lnTo>
                    <a:pt x="3502373" y="0"/>
                  </a:lnTo>
                  <a:lnTo>
                    <a:pt x="3502373" y="1292822"/>
                  </a:lnTo>
                  <a:lnTo>
                    <a:pt x="0" y="1292822"/>
                  </a:lnTo>
                  <a:close/>
                </a:path>
              </a:pathLst>
            </a:custGeom>
            <a:solidFill>
              <a:srgbClr val="DDE3E0"/>
            </a:solidFill>
          </p:spPr>
          <p:txBody>
            <a:bodyPr/>
            <a:lstStyle/>
            <a:p>
              <a:endParaRPr lang="fr-MA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28575"/>
              <a:ext cx="3502373" cy="132139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sp>
        <p:nvSpPr>
          <p:cNvPr id="11" name="Freeform 11"/>
          <p:cNvSpPr/>
          <p:nvPr/>
        </p:nvSpPr>
        <p:spPr>
          <a:xfrm>
            <a:off x="381000" y="9789448"/>
            <a:ext cx="2571816" cy="322646"/>
          </a:xfrm>
          <a:custGeom>
            <a:avLst/>
            <a:gdLst/>
            <a:ahLst/>
            <a:cxnLst/>
            <a:rect l="l" t="t" r="r" b="b"/>
            <a:pathLst>
              <a:path w="2571816" h="322646">
                <a:moveTo>
                  <a:pt x="0" y="0"/>
                </a:moveTo>
                <a:lnTo>
                  <a:pt x="2571816" y="0"/>
                </a:lnTo>
                <a:lnTo>
                  <a:pt x="2571816" y="322646"/>
                </a:lnTo>
                <a:lnTo>
                  <a:pt x="0" y="322646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MA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DB4AB22-785A-4A15-AA64-678AAF8B0917}"/>
              </a:ext>
            </a:extLst>
          </p:cNvPr>
          <p:cNvSpPr/>
          <p:nvPr/>
        </p:nvSpPr>
        <p:spPr>
          <a:xfrm>
            <a:off x="1447800" y="1943100"/>
            <a:ext cx="156972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nom, </a:t>
            </a:r>
            <a:r>
              <a:rPr lang="en-GB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appelé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aussi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substantif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est un mot qui </a:t>
            </a:r>
            <a:r>
              <a:rPr lang="en-GB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varie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genre et </a:t>
            </a:r>
            <a:r>
              <a:rPr lang="en-GB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nombre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 qui, seul et sans le secours </a:t>
            </a:r>
            <a:r>
              <a:rPr lang="en-GB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d'aucun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autre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désigne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l'être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la chose qui est </a:t>
            </a:r>
            <a:r>
              <a:rPr lang="en-GB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l'objet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la pensée.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AAA2702-9F42-49E8-9114-29B2FD0A5899}"/>
              </a:ext>
            </a:extLst>
          </p:cNvPr>
          <p:cNvSpPr/>
          <p:nvPr/>
        </p:nvSpPr>
        <p:spPr>
          <a:xfrm>
            <a:off x="1143000" y="4543336"/>
            <a:ext cx="156972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 </a:t>
            </a:r>
            <a:r>
              <a:rPr lang="en-GB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noms</a:t>
            </a:r>
            <a:r>
              <a:rPr lang="en-GB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propres</a:t>
            </a:r>
            <a:r>
              <a:rPr lang="en-GB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prénoms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noms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famille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villes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pays: Ahmed, le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Maroc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GB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 </a:t>
            </a:r>
            <a:r>
              <a:rPr lang="en-GB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noms</a:t>
            </a:r>
            <a:r>
              <a:rPr lang="en-GB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communs</a:t>
            </a:r>
            <a:r>
              <a:rPr lang="en-GB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noms </a:t>
            </a:r>
            <a:r>
              <a:rPr lang="en-GB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concrets</a:t>
            </a: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homme,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renard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plume,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nuage</a:t>
            </a:r>
            <a:endParaRPr lang="en-GB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noms</a:t>
            </a: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abstraits</a:t>
            </a: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patience, la durée... Etc</a:t>
            </a:r>
          </a:p>
          <a:p>
            <a:r>
              <a:rPr lang="en-GB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noms</a:t>
            </a: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animés</a:t>
            </a: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êtres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dotés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d'âme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chien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chat,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oiseau</a:t>
            </a:r>
            <a:endParaRPr lang="en-GB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noms</a:t>
            </a: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inanimés</a:t>
            </a: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chaise,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maladie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automobile.</a:t>
            </a:r>
          </a:p>
        </p:txBody>
      </p:sp>
    </p:spTree>
    <p:extLst>
      <p:ext uri="{BB962C8B-B14F-4D97-AF65-F5344CB8AC3E}">
        <p14:creationId xmlns:p14="http://schemas.microsoft.com/office/powerpoint/2010/main" val="36204844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D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723900"/>
            <a:ext cx="18288000" cy="9829800"/>
            <a:chOff x="0" y="0"/>
            <a:chExt cx="3756942" cy="145049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756942" cy="1450491"/>
            </a:xfrm>
            <a:custGeom>
              <a:avLst/>
              <a:gdLst/>
              <a:ahLst/>
              <a:cxnLst/>
              <a:rect l="l" t="t" r="r" b="b"/>
              <a:pathLst>
                <a:path w="3756942" h="1450491">
                  <a:moveTo>
                    <a:pt x="0" y="0"/>
                  </a:moveTo>
                  <a:lnTo>
                    <a:pt x="3756942" y="0"/>
                  </a:lnTo>
                  <a:lnTo>
                    <a:pt x="3756942" y="1450491"/>
                  </a:lnTo>
                  <a:lnTo>
                    <a:pt x="0" y="1450491"/>
                  </a:lnTo>
                  <a:close/>
                </a:path>
              </a:pathLst>
            </a:custGeom>
            <a:solidFill>
              <a:srgbClr val="BAC9C2"/>
            </a:solidFill>
          </p:spPr>
          <p:txBody>
            <a:bodyPr/>
            <a:lstStyle/>
            <a:p>
              <a:endParaRPr lang="fr-MA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756942" cy="14790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3733800" y="13447"/>
            <a:ext cx="11963400" cy="15369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114"/>
              </a:lnSpc>
            </a:pPr>
            <a:r>
              <a:rPr lang="en-US" sz="4400" b="1" dirty="0">
                <a:solidFill>
                  <a:srgbClr val="000000"/>
                </a:solidFill>
                <a:latin typeface="Now Bold"/>
                <a:ea typeface="Now Bold"/>
                <a:cs typeface="Now Bold"/>
                <a:sym typeface="Now Bold"/>
              </a:rPr>
              <a:t>2. LE DÉTERMINANT</a:t>
            </a:r>
          </a:p>
          <a:p>
            <a:pPr algn="ctr">
              <a:lnSpc>
                <a:spcPts val="6114"/>
              </a:lnSpc>
            </a:pPr>
            <a:endParaRPr lang="en-US" sz="4367" b="1" dirty="0">
              <a:solidFill>
                <a:srgbClr val="000000"/>
              </a:solidFill>
              <a:latin typeface="Now Bold"/>
              <a:ea typeface="Now Bold"/>
              <a:cs typeface="Now Bold"/>
              <a:sym typeface="Now Bold"/>
            </a:endParaRPr>
          </a:p>
        </p:txBody>
      </p:sp>
      <p:grpSp>
        <p:nvGrpSpPr>
          <p:cNvPr id="7" name="Group 7"/>
          <p:cNvGrpSpPr/>
          <p:nvPr/>
        </p:nvGrpSpPr>
        <p:grpSpPr>
          <a:xfrm>
            <a:off x="228599" y="802592"/>
            <a:ext cx="17678401" cy="9449190"/>
            <a:chOff x="-217990" y="-28575"/>
            <a:chExt cx="3720363" cy="1321397"/>
          </a:xfrm>
        </p:grpSpPr>
        <p:sp>
          <p:nvSpPr>
            <p:cNvPr id="8" name="Freeform 8"/>
            <p:cNvSpPr/>
            <p:nvPr/>
          </p:nvSpPr>
          <p:spPr>
            <a:xfrm>
              <a:off x="-217990" y="-4395"/>
              <a:ext cx="3720363" cy="1252078"/>
            </a:xfrm>
            <a:custGeom>
              <a:avLst/>
              <a:gdLst/>
              <a:ahLst/>
              <a:cxnLst/>
              <a:rect l="l" t="t" r="r" b="b"/>
              <a:pathLst>
                <a:path w="3502373" h="1292822">
                  <a:moveTo>
                    <a:pt x="0" y="0"/>
                  </a:moveTo>
                  <a:lnTo>
                    <a:pt x="3502373" y="0"/>
                  </a:lnTo>
                  <a:lnTo>
                    <a:pt x="3502373" y="1292822"/>
                  </a:lnTo>
                  <a:lnTo>
                    <a:pt x="0" y="1292822"/>
                  </a:lnTo>
                  <a:close/>
                </a:path>
              </a:pathLst>
            </a:custGeom>
            <a:solidFill>
              <a:srgbClr val="DDE3E0"/>
            </a:solidFill>
          </p:spPr>
          <p:txBody>
            <a:bodyPr/>
            <a:lstStyle/>
            <a:p>
              <a:endParaRPr lang="fr-MA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28575"/>
              <a:ext cx="3502373" cy="132139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sp>
        <p:nvSpPr>
          <p:cNvPr id="11" name="Freeform 11"/>
          <p:cNvSpPr/>
          <p:nvPr/>
        </p:nvSpPr>
        <p:spPr>
          <a:xfrm>
            <a:off x="381000" y="9923828"/>
            <a:ext cx="2571816" cy="322646"/>
          </a:xfrm>
          <a:custGeom>
            <a:avLst/>
            <a:gdLst/>
            <a:ahLst/>
            <a:cxnLst/>
            <a:rect l="l" t="t" r="r" b="b"/>
            <a:pathLst>
              <a:path w="2571816" h="322646">
                <a:moveTo>
                  <a:pt x="0" y="0"/>
                </a:moveTo>
                <a:lnTo>
                  <a:pt x="2571816" y="0"/>
                </a:lnTo>
                <a:lnTo>
                  <a:pt x="2571816" y="322646"/>
                </a:lnTo>
                <a:lnTo>
                  <a:pt x="0" y="32264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MA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5B1E3FF-7A3A-417E-B43B-6D50801EC347}"/>
              </a:ext>
            </a:extLst>
          </p:cNvPr>
          <p:cNvSpPr/>
          <p:nvPr/>
        </p:nvSpPr>
        <p:spPr>
          <a:xfrm>
            <a:off x="1219200" y="1613285"/>
            <a:ext cx="14706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déterminant est un constituant obligatoire du groupe nominal. Il précède un nom et le détermine en genre et en nombre.</a:t>
            </a: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3FE2A46-8CFD-40DB-B751-E81759A9B3B8}"/>
              </a:ext>
            </a:extLst>
          </p:cNvPr>
          <p:cNvSpPr/>
          <p:nvPr/>
        </p:nvSpPr>
        <p:spPr>
          <a:xfrm>
            <a:off x="419100" y="2857500"/>
            <a:ext cx="94107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arenR"/>
            </a:pPr>
            <a:r>
              <a:rPr lang="fr-FR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Propriétés:</a:t>
            </a:r>
          </a:p>
          <a:p>
            <a:endParaRPr lang="fr-FR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déterminant se place avant le nom noyau du GN. </a:t>
            </a:r>
          </a:p>
          <a:p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Parfois, certains constituants se placent entre le nom et le déterminant </a:t>
            </a:r>
            <a:r>
              <a:rPr lang="fr-FR" sz="24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(ex : Le pauvre homme / Le même chat).</a:t>
            </a:r>
          </a:p>
          <a:p>
            <a:endParaRPr lang="fr-FR" sz="24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déterminant placé devant n’importe quel élément linguistique le transforme en nom. On dit qu’il le nominalise ou qu’il le substantive.</a:t>
            </a:r>
          </a:p>
          <a:p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déterminant permet au locuteur d’identifier le nom dans un contexte donné. On dit qu’il actualise le nom. </a:t>
            </a:r>
          </a:p>
          <a:p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déterminant différencie les noms épicènes, qui ont la même forme au masculin et au féminin </a:t>
            </a:r>
            <a:r>
              <a:rPr lang="fr-FR" sz="24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(ex : un/une secrétaire).</a:t>
            </a:r>
            <a:endParaRPr lang="en-GB" sz="24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2A64CE2-022A-4674-9B9A-01132FA359BB}"/>
              </a:ext>
            </a:extLst>
          </p:cNvPr>
          <p:cNvSpPr/>
          <p:nvPr/>
        </p:nvSpPr>
        <p:spPr>
          <a:xfrm>
            <a:off x="10363200" y="2901031"/>
            <a:ext cx="55723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Classification des determinants: </a:t>
            </a: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68602DA0-80B5-4909-8C96-1B6B4F5ED81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248900" y="3524417"/>
            <a:ext cx="7531235" cy="5733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72852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D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723900"/>
            <a:ext cx="18288000" cy="9906000"/>
            <a:chOff x="0" y="0"/>
            <a:chExt cx="3756942" cy="145049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756942" cy="1450491"/>
            </a:xfrm>
            <a:custGeom>
              <a:avLst/>
              <a:gdLst/>
              <a:ahLst/>
              <a:cxnLst/>
              <a:rect l="l" t="t" r="r" b="b"/>
              <a:pathLst>
                <a:path w="3756942" h="1450491">
                  <a:moveTo>
                    <a:pt x="0" y="0"/>
                  </a:moveTo>
                  <a:lnTo>
                    <a:pt x="3756942" y="0"/>
                  </a:lnTo>
                  <a:lnTo>
                    <a:pt x="3756942" y="1450491"/>
                  </a:lnTo>
                  <a:lnTo>
                    <a:pt x="0" y="1450491"/>
                  </a:lnTo>
                  <a:close/>
                </a:path>
              </a:pathLst>
            </a:custGeom>
            <a:solidFill>
              <a:srgbClr val="BAC9C2"/>
            </a:solidFill>
          </p:spPr>
          <p:txBody>
            <a:bodyPr/>
            <a:lstStyle/>
            <a:p>
              <a:endParaRPr lang="fr-MA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756942" cy="14790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3733800" y="13447"/>
            <a:ext cx="11963400" cy="15369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114"/>
              </a:lnSpc>
            </a:pPr>
            <a:r>
              <a:rPr lang="en-US" sz="4400" b="1" dirty="0">
                <a:solidFill>
                  <a:srgbClr val="000000"/>
                </a:solidFill>
                <a:latin typeface="Now Bold"/>
                <a:ea typeface="Now Bold"/>
                <a:cs typeface="Now Bold"/>
                <a:sym typeface="Now Bold"/>
              </a:rPr>
              <a:t>2. LES DÉTERMINANTS</a:t>
            </a:r>
          </a:p>
          <a:p>
            <a:pPr algn="ctr">
              <a:lnSpc>
                <a:spcPts val="6114"/>
              </a:lnSpc>
            </a:pPr>
            <a:endParaRPr lang="en-US" sz="4367" b="1" dirty="0">
              <a:solidFill>
                <a:srgbClr val="000000"/>
              </a:solidFill>
              <a:latin typeface="Now Bold"/>
              <a:ea typeface="Now Bold"/>
              <a:cs typeface="Now Bold"/>
              <a:sym typeface="Now Bold"/>
            </a:endParaRPr>
          </a:p>
        </p:txBody>
      </p:sp>
      <p:grpSp>
        <p:nvGrpSpPr>
          <p:cNvPr id="7" name="Group 7"/>
          <p:cNvGrpSpPr/>
          <p:nvPr/>
        </p:nvGrpSpPr>
        <p:grpSpPr>
          <a:xfrm>
            <a:off x="-266700" y="833411"/>
            <a:ext cx="18326100" cy="8924839"/>
            <a:chOff x="0" y="-28575"/>
            <a:chExt cx="3502373" cy="1321397"/>
          </a:xfrm>
        </p:grpSpPr>
        <p:sp>
          <p:nvSpPr>
            <p:cNvPr id="8" name="Freeform 8"/>
            <p:cNvSpPr/>
            <p:nvPr/>
          </p:nvSpPr>
          <p:spPr>
            <a:xfrm>
              <a:off x="79929" y="4628"/>
              <a:ext cx="3422444" cy="1262465"/>
            </a:xfrm>
            <a:custGeom>
              <a:avLst/>
              <a:gdLst/>
              <a:ahLst/>
              <a:cxnLst/>
              <a:rect l="l" t="t" r="r" b="b"/>
              <a:pathLst>
                <a:path w="3502373" h="1292822">
                  <a:moveTo>
                    <a:pt x="0" y="0"/>
                  </a:moveTo>
                  <a:lnTo>
                    <a:pt x="3502373" y="0"/>
                  </a:lnTo>
                  <a:lnTo>
                    <a:pt x="3502373" y="1292822"/>
                  </a:lnTo>
                  <a:lnTo>
                    <a:pt x="0" y="1292822"/>
                  </a:lnTo>
                  <a:close/>
                </a:path>
              </a:pathLst>
            </a:custGeom>
            <a:solidFill>
              <a:srgbClr val="DDE3E0"/>
            </a:solidFill>
          </p:spPr>
          <p:txBody>
            <a:bodyPr/>
            <a:lstStyle/>
            <a:p>
              <a:endParaRPr lang="fr-MA" dirty="0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28575"/>
              <a:ext cx="3502373" cy="132139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82"/>
                </a:lnSpc>
              </a:pPr>
              <a:endParaRPr/>
            </a:p>
          </p:txBody>
        </p:sp>
      </p:grpSp>
      <p:sp>
        <p:nvSpPr>
          <p:cNvPr id="11" name="Freeform 11"/>
          <p:cNvSpPr/>
          <p:nvPr/>
        </p:nvSpPr>
        <p:spPr>
          <a:xfrm>
            <a:off x="381000" y="9789448"/>
            <a:ext cx="2571816" cy="322646"/>
          </a:xfrm>
          <a:custGeom>
            <a:avLst/>
            <a:gdLst/>
            <a:ahLst/>
            <a:cxnLst/>
            <a:rect l="l" t="t" r="r" b="b"/>
            <a:pathLst>
              <a:path w="2571816" h="322646">
                <a:moveTo>
                  <a:pt x="0" y="0"/>
                </a:moveTo>
                <a:lnTo>
                  <a:pt x="2571816" y="0"/>
                </a:lnTo>
                <a:lnTo>
                  <a:pt x="2571816" y="322646"/>
                </a:lnTo>
                <a:lnTo>
                  <a:pt x="0" y="32264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MA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7A498B7-9E3C-4000-8717-476B04789C48}"/>
              </a:ext>
            </a:extLst>
          </p:cNvPr>
          <p:cNvSpPr/>
          <p:nvPr/>
        </p:nvSpPr>
        <p:spPr>
          <a:xfrm>
            <a:off x="228600" y="1330047"/>
            <a:ext cx="8984877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L’article défini :</a:t>
            </a:r>
          </a:p>
          <a:p>
            <a:endParaRPr lang="fr-FR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emploie un article défini quand : </a:t>
            </a:r>
          </a:p>
          <a:p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le référent auquel renvoie le nom est connu de celui auquel on s’adresse </a:t>
            </a:r>
          </a:p>
          <a:p>
            <a:endParaRPr lang="fr-F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le nom a déjà été introduit dans le texte </a:t>
            </a:r>
            <a:r>
              <a:rPr lang="fr-FR" sz="28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(le GN est alors une reprise) </a:t>
            </a:r>
          </a:p>
          <a:p>
            <a:endParaRPr lang="fr-F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le nom est déterminé par des expansions </a:t>
            </a:r>
            <a:r>
              <a:rPr lang="fr-FR" sz="28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(ex : La salade que je préfère…) </a:t>
            </a:r>
          </a:p>
          <a:p>
            <a:endParaRPr lang="fr-F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le GN a une valeur générique et désigne un concept général ou une espèce Attention à ne pas confondre un article défini avec un pronom personnel </a:t>
            </a:r>
            <a:r>
              <a:rPr lang="fr-FR" sz="28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(ex : Je la mange).</a:t>
            </a:r>
            <a:endParaRPr lang="en-GB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36E8F1B-49AE-441C-8A8E-B67B265E4B73}"/>
              </a:ext>
            </a:extLst>
          </p:cNvPr>
          <p:cNvSpPr/>
          <p:nvPr/>
        </p:nvSpPr>
        <p:spPr>
          <a:xfrm>
            <a:off x="9213477" y="1326105"/>
            <a:ext cx="884592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L’article indéfini </a:t>
            </a:r>
          </a:p>
          <a:p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emploie un article défini pour : </a:t>
            </a:r>
          </a:p>
          <a:p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introduire un nom inconnu de celui auquel on s’adresse</a:t>
            </a:r>
          </a:p>
          <a:p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donner au nom une valeur générique (ex : Une vache a des cornes) </a:t>
            </a:r>
          </a:p>
          <a:p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donner un sens numéral (ex : J’arrive dans une heure) À la forme négative ou lorsqu’il précède un adjectif pluriel, l’article indéfini se réduit à de ou d’.</a:t>
            </a:r>
          </a:p>
          <a:p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(ex : C’est une belle fleur → Ce sont de belles fleurs). </a:t>
            </a: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119B228-523C-4F7C-B700-BC06459FEEDB}"/>
              </a:ext>
            </a:extLst>
          </p:cNvPr>
          <p:cNvSpPr/>
          <p:nvPr/>
        </p:nvSpPr>
        <p:spPr>
          <a:xfrm>
            <a:off x="9372600" y="5624167"/>
            <a:ext cx="8624047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 L’article partitif </a:t>
            </a:r>
          </a:p>
          <a:p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Il possède deux formes : de la (au féminin) et du (au masculin). </a:t>
            </a:r>
          </a:p>
          <a:p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On emploie un article partitif pour désigner une partie d’une réalité non dénombrable ou abstraite (ex : du pain, de la boue, du toupet). </a:t>
            </a:r>
          </a:p>
          <a:p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On ne l’emploie généralement pas au pluriel, sauf pour les noms exclusivement pluriels.</a:t>
            </a: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67595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623</TotalTime>
  <Words>3017</Words>
  <Application>Microsoft Office PowerPoint</Application>
  <PresentationFormat>Personnalisé</PresentationFormat>
  <Paragraphs>395</Paragraphs>
  <Slides>33</Slides>
  <Notes>24</Notes>
  <HiddenSlides>0</HiddenSlides>
  <MMClips>0</MMClips>
  <ScaleCrop>false</ScaleCrop>
  <HeadingPairs>
    <vt:vector size="6" baseType="variant">
      <vt:variant>
        <vt:lpstr>Polices utilisées</vt:lpstr>
      </vt:variant>
      <vt:variant>
        <vt:i4>12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33</vt:i4>
      </vt:variant>
    </vt:vector>
  </HeadingPairs>
  <TitlesOfParts>
    <vt:vector size="46" baseType="lpstr">
      <vt:lpstr>Aptos</vt:lpstr>
      <vt:lpstr>Arial</vt:lpstr>
      <vt:lpstr>Arial Black</vt:lpstr>
      <vt:lpstr>Calibri</vt:lpstr>
      <vt:lpstr>Chromatica</vt:lpstr>
      <vt:lpstr>Now</vt:lpstr>
      <vt:lpstr>Now Bold</vt:lpstr>
      <vt:lpstr>Now Medium</vt:lpstr>
      <vt:lpstr>Open Sans Bold</vt:lpstr>
      <vt:lpstr>Times New Roman</vt:lpstr>
      <vt:lpstr>TT Ramillas Bold</vt:lpstr>
      <vt:lpstr>Wingdings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CRMEF RABAT FILIERE : Secondaire Collégial DEPARTEMENT : Langue française</dc:title>
  <dc:creator>admin</dc:creator>
  <cp:lastModifiedBy>LAANAYA RAHMA</cp:lastModifiedBy>
  <cp:revision>20</cp:revision>
  <dcterms:created xsi:type="dcterms:W3CDTF">2006-08-16T00:00:00Z</dcterms:created>
  <dcterms:modified xsi:type="dcterms:W3CDTF">2026-01-31T16:30:08Z</dcterms:modified>
  <dc:identifier>DAG_h_DAVyQ</dc:identifier>
</cp:coreProperties>
</file>